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72" r:id="rId6"/>
    <p:sldId id="261" r:id="rId7"/>
    <p:sldId id="257" r:id="rId8"/>
    <p:sldId id="258" r:id="rId9"/>
    <p:sldId id="259" r:id="rId10"/>
    <p:sldId id="260" r:id="rId11"/>
    <p:sldId id="262" r:id="rId12"/>
    <p:sldId id="264" r:id="rId13"/>
    <p:sldId id="265" r:id="rId14"/>
    <p:sldId id="266" r:id="rId15"/>
    <p:sldId id="263" r:id="rId16"/>
    <p:sldId id="275" r:id="rId17"/>
    <p:sldId id="273" r:id="rId18"/>
    <p:sldId id="274" r:id="rId19"/>
    <p:sldId id="276" r:id="rId20"/>
    <p:sldId id="277" r:id="rId21"/>
    <p:sldId id="279" r:id="rId22"/>
    <p:sldId id="268" r:id="rId23"/>
    <p:sldId id="269" r:id="rId24"/>
    <p:sldId id="270" r:id="rId25"/>
    <p:sldId id="27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BD5F0B-E978-BFB7-81FD-E73DECEEC6EC}" v="2959" dt="2025-05-12T01:30:05.865"/>
    <p1510:client id="{5D2E0F57-376D-C788-24AF-99238A8FC4C2}" v="782" dt="2025-05-12T04:11:45.605"/>
    <p1510:client id="{6796F0ED-B39B-B68A-C133-F591EB974C49}" v="2" dt="2025-05-12T02:49:15.1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B7911-2988-F1E1-E93C-13E0F2C1B8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C0B4AA5-2AFE-B56B-AEA1-781FC8C8FC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2F8F3B5-B7BB-E9E6-8114-A330766B5E51}"/>
              </a:ext>
            </a:extLst>
          </p:cNvPr>
          <p:cNvSpPr>
            <a:spLocks noGrp="1"/>
          </p:cNvSpPr>
          <p:nvPr>
            <p:ph type="dt" sz="half" idx="10"/>
          </p:nvPr>
        </p:nvSpPr>
        <p:spPr/>
        <p:txBody>
          <a:bodyPr/>
          <a:lstStyle/>
          <a:p>
            <a:fld id="{D4385EFD-ABC5-41B0-8BA6-16BEC6463C77}" type="datetimeFigureOut">
              <a:rPr lang="en-GB" smtClean="0"/>
              <a:t>21/05/2025</a:t>
            </a:fld>
            <a:endParaRPr lang="en-GB"/>
          </a:p>
        </p:txBody>
      </p:sp>
      <p:sp>
        <p:nvSpPr>
          <p:cNvPr id="5" name="Footer Placeholder 4">
            <a:extLst>
              <a:ext uri="{FF2B5EF4-FFF2-40B4-BE49-F238E27FC236}">
                <a16:creationId xmlns:a16="http://schemas.microsoft.com/office/drawing/2014/main" id="{7A106321-FCE1-860B-2F24-E8A1FC5AE1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E63646-8049-1C68-2CD2-EFA247DAF2C2}"/>
              </a:ext>
            </a:extLst>
          </p:cNvPr>
          <p:cNvSpPr>
            <a:spLocks noGrp="1"/>
          </p:cNvSpPr>
          <p:nvPr>
            <p:ph type="sldNum" sz="quarter" idx="12"/>
          </p:nvPr>
        </p:nvSpPr>
        <p:spPr/>
        <p:txBody>
          <a:bodyPr/>
          <a:lstStyle/>
          <a:p>
            <a:fld id="{004DD10E-7692-468D-A1B0-A9D633FEB182}" type="slidenum">
              <a:rPr lang="en-GB" smtClean="0"/>
              <a:t>‹#›</a:t>
            </a:fld>
            <a:endParaRPr lang="en-GB"/>
          </a:p>
        </p:txBody>
      </p:sp>
    </p:spTree>
    <p:extLst>
      <p:ext uri="{BB962C8B-B14F-4D97-AF65-F5344CB8AC3E}">
        <p14:creationId xmlns:p14="http://schemas.microsoft.com/office/powerpoint/2010/main" val="4009005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CA749-2D61-ED65-A8C0-E4916F5116A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BDF3DB1-A4E7-3C86-2D09-79B7B14F3E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BA91882-D75B-ED4A-F731-E1843FDF4FC6}"/>
              </a:ext>
            </a:extLst>
          </p:cNvPr>
          <p:cNvSpPr>
            <a:spLocks noGrp="1"/>
          </p:cNvSpPr>
          <p:nvPr>
            <p:ph type="dt" sz="half" idx="10"/>
          </p:nvPr>
        </p:nvSpPr>
        <p:spPr/>
        <p:txBody>
          <a:bodyPr/>
          <a:lstStyle/>
          <a:p>
            <a:fld id="{D4385EFD-ABC5-41B0-8BA6-16BEC6463C77}" type="datetimeFigureOut">
              <a:rPr lang="en-GB" smtClean="0"/>
              <a:t>21/05/2025</a:t>
            </a:fld>
            <a:endParaRPr lang="en-GB"/>
          </a:p>
        </p:txBody>
      </p:sp>
      <p:sp>
        <p:nvSpPr>
          <p:cNvPr id="5" name="Footer Placeholder 4">
            <a:extLst>
              <a:ext uri="{FF2B5EF4-FFF2-40B4-BE49-F238E27FC236}">
                <a16:creationId xmlns:a16="http://schemas.microsoft.com/office/drawing/2014/main" id="{55758B4A-25A4-2D0C-3415-31A6C40F54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F9016A2-0F47-F14E-40B9-1DF2146C36AE}"/>
              </a:ext>
            </a:extLst>
          </p:cNvPr>
          <p:cNvSpPr>
            <a:spLocks noGrp="1"/>
          </p:cNvSpPr>
          <p:nvPr>
            <p:ph type="sldNum" sz="quarter" idx="12"/>
          </p:nvPr>
        </p:nvSpPr>
        <p:spPr/>
        <p:txBody>
          <a:bodyPr/>
          <a:lstStyle/>
          <a:p>
            <a:fld id="{004DD10E-7692-468D-A1B0-A9D633FEB182}" type="slidenum">
              <a:rPr lang="en-GB" smtClean="0"/>
              <a:t>‹#›</a:t>
            </a:fld>
            <a:endParaRPr lang="en-GB"/>
          </a:p>
        </p:txBody>
      </p:sp>
    </p:spTree>
    <p:extLst>
      <p:ext uri="{BB962C8B-B14F-4D97-AF65-F5344CB8AC3E}">
        <p14:creationId xmlns:p14="http://schemas.microsoft.com/office/powerpoint/2010/main" val="1392593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47D21C-5F16-6BF2-DA57-10692AC36AC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0545DF2-0617-5C5C-8E1F-B8195E52B1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DFDA99-3E9F-3DA1-5673-10EFCC800DE9}"/>
              </a:ext>
            </a:extLst>
          </p:cNvPr>
          <p:cNvSpPr>
            <a:spLocks noGrp="1"/>
          </p:cNvSpPr>
          <p:nvPr>
            <p:ph type="dt" sz="half" idx="10"/>
          </p:nvPr>
        </p:nvSpPr>
        <p:spPr/>
        <p:txBody>
          <a:bodyPr/>
          <a:lstStyle/>
          <a:p>
            <a:fld id="{D4385EFD-ABC5-41B0-8BA6-16BEC6463C77}" type="datetimeFigureOut">
              <a:rPr lang="en-GB" smtClean="0"/>
              <a:t>21/05/2025</a:t>
            </a:fld>
            <a:endParaRPr lang="en-GB"/>
          </a:p>
        </p:txBody>
      </p:sp>
      <p:sp>
        <p:nvSpPr>
          <p:cNvPr id="5" name="Footer Placeholder 4">
            <a:extLst>
              <a:ext uri="{FF2B5EF4-FFF2-40B4-BE49-F238E27FC236}">
                <a16:creationId xmlns:a16="http://schemas.microsoft.com/office/drawing/2014/main" id="{4972021F-DF85-BA7C-90F6-05DC63BBEE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873F5B-24E5-597E-378E-CC2952A0DB50}"/>
              </a:ext>
            </a:extLst>
          </p:cNvPr>
          <p:cNvSpPr>
            <a:spLocks noGrp="1"/>
          </p:cNvSpPr>
          <p:nvPr>
            <p:ph type="sldNum" sz="quarter" idx="12"/>
          </p:nvPr>
        </p:nvSpPr>
        <p:spPr/>
        <p:txBody>
          <a:bodyPr/>
          <a:lstStyle/>
          <a:p>
            <a:fld id="{004DD10E-7692-468D-A1B0-A9D633FEB182}" type="slidenum">
              <a:rPr lang="en-GB" smtClean="0"/>
              <a:t>‹#›</a:t>
            </a:fld>
            <a:endParaRPr lang="en-GB"/>
          </a:p>
        </p:txBody>
      </p:sp>
    </p:spTree>
    <p:extLst>
      <p:ext uri="{BB962C8B-B14F-4D97-AF65-F5344CB8AC3E}">
        <p14:creationId xmlns:p14="http://schemas.microsoft.com/office/powerpoint/2010/main" val="201047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C0CDE-4C88-B6A2-1119-535688A03B2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58FA972-BDAF-13C7-6D46-408A978530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90ACE49-F72D-5594-9B58-442B230125BB}"/>
              </a:ext>
            </a:extLst>
          </p:cNvPr>
          <p:cNvSpPr>
            <a:spLocks noGrp="1"/>
          </p:cNvSpPr>
          <p:nvPr>
            <p:ph type="dt" sz="half" idx="10"/>
          </p:nvPr>
        </p:nvSpPr>
        <p:spPr/>
        <p:txBody>
          <a:bodyPr/>
          <a:lstStyle/>
          <a:p>
            <a:fld id="{D4385EFD-ABC5-41B0-8BA6-16BEC6463C77}" type="datetimeFigureOut">
              <a:rPr lang="en-GB" smtClean="0"/>
              <a:t>21/05/2025</a:t>
            </a:fld>
            <a:endParaRPr lang="en-GB"/>
          </a:p>
        </p:txBody>
      </p:sp>
      <p:sp>
        <p:nvSpPr>
          <p:cNvPr id="5" name="Footer Placeholder 4">
            <a:extLst>
              <a:ext uri="{FF2B5EF4-FFF2-40B4-BE49-F238E27FC236}">
                <a16:creationId xmlns:a16="http://schemas.microsoft.com/office/drawing/2014/main" id="{A5131B9B-7B2A-A732-233F-74D95ADB595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4D72BD2-471E-C66C-5DD4-E2E18CD6B712}"/>
              </a:ext>
            </a:extLst>
          </p:cNvPr>
          <p:cNvSpPr>
            <a:spLocks noGrp="1"/>
          </p:cNvSpPr>
          <p:nvPr>
            <p:ph type="sldNum" sz="quarter" idx="12"/>
          </p:nvPr>
        </p:nvSpPr>
        <p:spPr/>
        <p:txBody>
          <a:bodyPr/>
          <a:lstStyle/>
          <a:p>
            <a:fld id="{004DD10E-7692-468D-A1B0-A9D633FEB182}" type="slidenum">
              <a:rPr lang="en-GB" smtClean="0"/>
              <a:t>‹#›</a:t>
            </a:fld>
            <a:endParaRPr lang="en-GB"/>
          </a:p>
        </p:txBody>
      </p:sp>
    </p:spTree>
    <p:extLst>
      <p:ext uri="{BB962C8B-B14F-4D97-AF65-F5344CB8AC3E}">
        <p14:creationId xmlns:p14="http://schemas.microsoft.com/office/powerpoint/2010/main" val="4134108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0D6CA-FB6F-A03D-85BD-ABC17B2928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7A5FF62-6C4B-CBBD-6FE8-EDDDCDF2AE1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CB280A-5D27-8E5C-50C8-E5D2EB58968D}"/>
              </a:ext>
            </a:extLst>
          </p:cNvPr>
          <p:cNvSpPr>
            <a:spLocks noGrp="1"/>
          </p:cNvSpPr>
          <p:nvPr>
            <p:ph type="dt" sz="half" idx="10"/>
          </p:nvPr>
        </p:nvSpPr>
        <p:spPr/>
        <p:txBody>
          <a:bodyPr/>
          <a:lstStyle/>
          <a:p>
            <a:fld id="{D4385EFD-ABC5-41B0-8BA6-16BEC6463C77}" type="datetimeFigureOut">
              <a:rPr lang="en-GB" smtClean="0"/>
              <a:t>21/05/2025</a:t>
            </a:fld>
            <a:endParaRPr lang="en-GB"/>
          </a:p>
        </p:txBody>
      </p:sp>
      <p:sp>
        <p:nvSpPr>
          <p:cNvPr id="5" name="Footer Placeholder 4">
            <a:extLst>
              <a:ext uri="{FF2B5EF4-FFF2-40B4-BE49-F238E27FC236}">
                <a16:creationId xmlns:a16="http://schemas.microsoft.com/office/drawing/2014/main" id="{03FEFA1B-2C88-A1AE-0116-3EAC64E62B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E9D978-E617-87C4-E30E-456749D9AE49}"/>
              </a:ext>
            </a:extLst>
          </p:cNvPr>
          <p:cNvSpPr>
            <a:spLocks noGrp="1"/>
          </p:cNvSpPr>
          <p:nvPr>
            <p:ph type="sldNum" sz="quarter" idx="12"/>
          </p:nvPr>
        </p:nvSpPr>
        <p:spPr/>
        <p:txBody>
          <a:bodyPr/>
          <a:lstStyle/>
          <a:p>
            <a:fld id="{004DD10E-7692-468D-A1B0-A9D633FEB182}" type="slidenum">
              <a:rPr lang="en-GB" smtClean="0"/>
              <a:t>‹#›</a:t>
            </a:fld>
            <a:endParaRPr lang="en-GB"/>
          </a:p>
        </p:txBody>
      </p:sp>
    </p:spTree>
    <p:extLst>
      <p:ext uri="{BB962C8B-B14F-4D97-AF65-F5344CB8AC3E}">
        <p14:creationId xmlns:p14="http://schemas.microsoft.com/office/powerpoint/2010/main" val="2182951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175F-94B7-FEBE-A1BF-94260A09B33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8A3476-A6E7-0DA5-3AB5-598A30A2A2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A5006A5-4BAE-9D50-349F-2E84EAE2D2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A69E9C6-28F8-28B7-3E55-798DA47B2484}"/>
              </a:ext>
            </a:extLst>
          </p:cNvPr>
          <p:cNvSpPr>
            <a:spLocks noGrp="1"/>
          </p:cNvSpPr>
          <p:nvPr>
            <p:ph type="dt" sz="half" idx="10"/>
          </p:nvPr>
        </p:nvSpPr>
        <p:spPr/>
        <p:txBody>
          <a:bodyPr/>
          <a:lstStyle/>
          <a:p>
            <a:fld id="{D4385EFD-ABC5-41B0-8BA6-16BEC6463C77}" type="datetimeFigureOut">
              <a:rPr lang="en-GB" smtClean="0"/>
              <a:t>21/05/2025</a:t>
            </a:fld>
            <a:endParaRPr lang="en-GB"/>
          </a:p>
        </p:txBody>
      </p:sp>
      <p:sp>
        <p:nvSpPr>
          <p:cNvPr id="6" name="Footer Placeholder 5">
            <a:extLst>
              <a:ext uri="{FF2B5EF4-FFF2-40B4-BE49-F238E27FC236}">
                <a16:creationId xmlns:a16="http://schemas.microsoft.com/office/drawing/2014/main" id="{CEC6E5A6-E273-7222-B1CA-CCD406E86FB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7AD4CB-22EE-64F3-719B-A585AFE95D0F}"/>
              </a:ext>
            </a:extLst>
          </p:cNvPr>
          <p:cNvSpPr>
            <a:spLocks noGrp="1"/>
          </p:cNvSpPr>
          <p:nvPr>
            <p:ph type="sldNum" sz="quarter" idx="12"/>
          </p:nvPr>
        </p:nvSpPr>
        <p:spPr/>
        <p:txBody>
          <a:bodyPr/>
          <a:lstStyle/>
          <a:p>
            <a:fld id="{004DD10E-7692-468D-A1B0-A9D633FEB182}" type="slidenum">
              <a:rPr lang="en-GB" smtClean="0"/>
              <a:t>‹#›</a:t>
            </a:fld>
            <a:endParaRPr lang="en-GB"/>
          </a:p>
        </p:txBody>
      </p:sp>
    </p:spTree>
    <p:extLst>
      <p:ext uri="{BB962C8B-B14F-4D97-AF65-F5344CB8AC3E}">
        <p14:creationId xmlns:p14="http://schemas.microsoft.com/office/powerpoint/2010/main" val="2125652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26947-0DAC-EA2B-C337-72CB1A9B45C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35D1D39-0964-3BA1-21FA-7BE10D6C75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6FC084-AD64-10A5-8F05-1C82082BD3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3C0DB8-5E27-ABC7-C68C-A21661F8D6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94EEEF-8B42-819B-2586-1963A16487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DDF0324-CE74-EBD2-AF4D-B41212ACA4C8}"/>
              </a:ext>
            </a:extLst>
          </p:cNvPr>
          <p:cNvSpPr>
            <a:spLocks noGrp="1"/>
          </p:cNvSpPr>
          <p:nvPr>
            <p:ph type="dt" sz="half" idx="10"/>
          </p:nvPr>
        </p:nvSpPr>
        <p:spPr/>
        <p:txBody>
          <a:bodyPr/>
          <a:lstStyle/>
          <a:p>
            <a:fld id="{D4385EFD-ABC5-41B0-8BA6-16BEC6463C77}" type="datetimeFigureOut">
              <a:rPr lang="en-GB" smtClean="0"/>
              <a:t>21/05/2025</a:t>
            </a:fld>
            <a:endParaRPr lang="en-GB"/>
          </a:p>
        </p:txBody>
      </p:sp>
      <p:sp>
        <p:nvSpPr>
          <p:cNvPr id="8" name="Footer Placeholder 7">
            <a:extLst>
              <a:ext uri="{FF2B5EF4-FFF2-40B4-BE49-F238E27FC236}">
                <a16:creationId xmlns:a16="http://schemas.microsoft.com/office/drawing/2014/main" id="{42288EE3-6097-457D-745A-33E01403349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D2FC581-BC12-1D91-B681-22B8BAA2A05E}"/>
              </a:ext>
            </a:extLst>
          </p:cNvPr>
          <p:cNvSpPr>
            <a:spLocks noGrp="1"/>
          </p:cNvSpPr>
          <p:nvPr>
            <p:ph type="sldNum" sz="quarter" idx="12"/>
          </p:nvPr>
        </p:nvSpPr>
        <p:spPr/>
        <p:txBody>
          <a:bodyPr/>
          <a:lstStyle/>
          <a:p>
            <a:fld id="{004DD10E-7692-468D-A1B0-A9D633FEB182}" type="slidenum">
              <a:rPr lang="en-GB" smtClean="0"/>
              <a:t>‹#›</a:t>
            </a:fld>
            <a:endParaRPr lang="en-GB"/>
          </a:p>
        </p:txBody>
      </p:sp>
    </p:spTree>
    <p:extLst>
      <p:ext uri="{BB962C8B-B14F-4D97-AF65-F5344CB8AC3E}">
        <p14:creationId xmlns:p14="http://schemas.microsoft.com/office/powerpoint/2010/main" val="3650657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21E22-A5D7-A708-D060-2347E3E9EF5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100C2E7-97D3-1E1A-4D9D-EE96986AF20F}"/>
              </a:ext>
            </a:extLst>
          </p:cNvPr>
          <p:cNvSpPr>
            <a:spLocks noGrp="1"/>
          </p:cNvSpPr>
          <p:nvPr>
            <p:ph type="dt" sz="half" idx="10"/>
          </p:nvPr>
        </p:nvSpPr>
        <p:spPr/>
        <p:txBody>
          <a:bodyPr/>
          <a:lstStyle/>
          <a:p>
            <a:fld id="{D4385EFD-ABC5-41B0-8BA6-16BEC6463C77}" type="datetimeFigureOut">
              <a:rPr lang="en-GB" smtClean="0"/>
              <a:t>21/05/2025</a:t>
            </a:fld>
            <a:endParaRPr lang="en-GB"/>
          </a:p>
        </p:txBody>
      </p:sp>
      <p:sp>
        <p:nvSpPr>
          <p:cNvPr id="4" name="Footer Placeholder 3">
            <a:extLst>
              <a:ext uri="{FF2B5EF4-FFF2-40B4-BE49-F238E27FC236}">
                <a16:creationId xmlns:a16="http://schemas.microsoft.com/office/drawing/2014/main" id="{A5E47875-75D9-9678-2BCE-667144F6FED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FC3425-6777-2654-877E-A4353D0366F3}"/>
              </a:ext>
            </a:extLst>
          </p:cNvPr>
          <p:cNvSpPr>
            <a:spLocks noGrp="1"/>
          </p:cNvSpPr>
          <p:nvPr>
            <p:ph type="sldNum" sz="quarter" idx="12"/>
          </p:nvPr>
        </p:nvSpPr>
        <p:spPr/>
        <p:txBody>
          <a:bodyPr/>
          <a:lstStyle/>
          <a:p>
            <a:fld id="{004DD10E-7692-468D-A1B0-A9D633FEB182}" type="slidenum">
              <a:rPr lang="en-GB" smtClean="0"/>
              <a:t>‹#›</a:t>
            </a:fld>
            <a:endParaRPr lang="en-GB"/>
          </a:p>
        </p:txBody>
      </p:sp>
    </p:spTree>
    <p:extLst>
      <p:ext uri="{BB962C8B-B14F-4D97-AF65-F5344CB8AC3E}">
        <p14:creationId xmlns:p14="http://schemas.microsoft.com/office/powerpoint/2010/main" val="3332343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DE0103-F3C5-C27C-22B5-40CF98BA1B77}"/>
              </a:ext>
            </a:extLst>
          </p:cNvPr>
          <p:cNvSpPr>
            <a:spLocks noGrp="1"/>
          </p:cNvSpPr>
          <p:nvPr>
            <p:ph type="dt" sz="half" idx="10"/>
          </p:nvPr>
        </p:nvSpPr>
        <p:spPr/>
        <p:txBody>
          <a:bodyPr/>
          <a:lstStyle/>
          <a:p>
            <a:fld id="{D4385EFD-ABC5-41B0-8BA6-16BEC6463C77}" type="datetimeFigureOut">
              <a:rPr lang="en-GB" smtClean="0"/>
              <a:t>21/05/2025</a:t>
            </a:fld>
            <a:endParaRPr lang="en-GB"/>
          </a:p>
        </p:txBody>
      </p:sp>
      <p:sp>
        <p:nvSpPr>
          <p:cNvPr id="3" name="Footer Placeholder 2">
            <a:extLst>
              <a:ext uri="{FF2B5EF4-FFF2-40B4-BE49-F238E27FC236}">
                <a16:creationId xmlns:a16="http://schemas.microsoft.com/office/drawing/2014/main" id="{08A727AF-A908-C40F-E4CF-6947A7B74B3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89BE7E9-5D51-8469-4BFF-77283FF39136}"/>
              </a:ext>
            </a:extLst>
          </p:cNvPr>
          <p:cNvSpPr>
            <a:spLocks noGrp="1"/>
          </p:cNvSpPr>
          <p:nvPr>
            <p:ph type="sldNum" sz="quarter" idx="12"/>
          </p:nvPr>
        </p:nvSpPr>
        <p:spPr/>
        <p:txBody>
          <a:bodyPr/>
          <a:lstStyle/>
          <a:p>
            <a:fld id="{004DD10E-7692-468D-A1B0-A9D633FEB182}" type="slidenum">
              <a:rPr lang="en-GB" smtClean="0"/>
              <a:t>‹#›</a:t>
            </a:fld>
            <a:endParaRPr lang="en-GB"/>
          </a:p>
        </p:txBody>
      </p:sp>
    </p:spTree>
    <p:extLst>
      <p:ext uri="{BB962C8B-B14F-4D97-AF65-F5344CB8AC3E}">
        <p14:creationId xmlns:p14="http://schemas.microsoft.com/office/powerpoint/2010/main" val="1815730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B860F-75B8-7CD1-4B69-FE6AB9D5A2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D8EC90-AF18-330B-2885-B75257C444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8B346E9-FC2C-97BA-A7EA-AC6096623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6453CA-1D91-6140-AB75-179FFA5D1526}"/>
              </a:ext>
            </a:extLst>
          </p:cNvPr>
          <p:cNvSpPr>
            <a:spLocks noGrp="1"/>
          </p:cNvSpPr>
          <p:nvPr>
            <p:ph type="dt" sz="half" idx="10"/>
          </p:nvPr>
        </p:nvSpPr>
        <p:spPr/>
        <p:txBody>
          <a:bodyPr/>
          <a:lstStyle/>
          <a:p>
            <a:fld id="{D4385EFD-ABC5-41B0-8BA6-16BEC6463C77}" type="datetimeFigureOut">
              <a:rPr lang="en-GB" smtClean="0"/>
              <a:t>21/05/2025</a:t>
            </a:fld>
            <a:endParaRPr lang="en-GB"/>
          </a:p>
        </p:txBody>
      </p:sp>
      <p:sp>
        <p:nvSpPr>
          <p:cNvPr id="6" name="Footer Placeholder 5">
            <a:extLst>
              <a:ext uri="{FF2B5EF4-FFF2-40B4-BE49-F238E27FC236}">
                <a16:creationId xmlns:a16="http://schemas.microsoft.com/office/drawing/2014/main" id="{5D353F82-6126-88FF-C559-53957CD00C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75904AC-C13E-A42F-2E09-3B570F20384D}"/>
              </a:ext>
            </a:extLst>
          </p:cNvPr>
          <p:cNvSpPr>
            <a:spLocks noGrp="1"/>
          </p:cNvSpPr>
          <p:nvPr>
            <p:ph type="sldNum" sz="quarter" idx="12"/>
          </p:nvPr>
        </p:nvSpPr>
        <p:spPr/>
        <p:txBody>
          <a:bodyPr/>
          <a:lstStyle/>
          <a:p>
            <a:fld id="{004DD10E-7692-468D-A1B0-A9D633FEB182}" type="slidenum">
              <a:rPr lang="en-GB" smtClean="0"/>
              <a:t>‹#›</a:t>
            </a:fld>
            <a:endParaRPr lang="en-GB"/>
          </a:p>
        </p:txBody>
      </p:sp>
    </p:spTree>
    <p:extLst>
      <p:ext uri="{BB962C8B-B14F-4D97-AF65-F5344CB8AC3E}">
        <p14:creationId xmlns:p14="http://schemas.microsoft.com/office/powerpoint/2010/main" val="1146148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D405-DBA6-3447-47C8-CDBC8A4EE3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C59B062-0F64-EF32-A608-07D820BE66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DAEAAF7-C79A-2470-6959-ED51003652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728D16-A37D-35D1-6C2E-A7781FF80C2A}"/>
              </a:ext>
            </a:extLst>
          </p:cNvPr>
          <p:cNvSpPr>
            <a:spLocks noGrp="1"/>
          </p:cNvSpPr>
          <p:nvPr>
            <p:ph type="dt" sz="half" idx="10"/>
          </p:nvPr>
        </p:nvSpPr>
        <p:spPr/>
        <p:txBody>
          <a:bodyPr/>
          <a:lstStyle/>
          <a:p>
            <a:fld id="{D4385EFD-ABC5-41B0-8BA6-16BEC6463C77}" type="datetimeFigureOut">
              <a:rPr lang="en-GB" smtClean="0"/>
              <a:t>21/05/2025</a:t>
            </a:fld>
            <a:endParaRPr lang="en-GB"/>
          </a:p>
        </p:txBody>
      </p:sp>
      <p:sp>
        <p:nvSpPr>
          <p:cNvPr id="6" name="Footer Placeholder 5">
            <a:extLst>
              <a:ext uri="{FF2B5EF4-FFF2-40B4-BE49-F238E27FC236}">
                <a16:creationId xmlns:a16="http://schemas.microsoft.com/office/drawing/2014/main" id="{52A56943-9863-76EF-2884-D830E0EE43A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794111F-C419-54E0-6D71-E08BD96BE8A9}"/>
              </a:ext>
            </a:extLst>
          </p:cNvPr>
          <p:cNvSpPr>
            <a:spLocks noGrp="1"/>
          </p:cNvSpPr>
          <p:nvPr>
            <p:ph type="sldNum" sz="quarter" idx="12"/>
          </p:nvPr>
        </p:nvSpPr>
        <p:spPr/>
        <p:txBody>
          <a:bodyPr/>
          <a:lstStyle/>
          <a:p>
            <a:fld id="{004DD10E-7692-468D-A1B0-A9D633FEB182}" type="slidenum">
              <a:rPr lang="en-GB" smtClean="0"/>
              <a:t>‹#›</a:t>
            </a:fld>
            <a:endParaRPr lang="en-GB"/>
          </a:p>
        </p:txBody>
      </p:sp>
    </p:spTree>
    <p:extLst>
      <p:ext uri="{BB962C8B-B14F-4D97-AF65-F5344CB8AC3E}">
        <p14:creationId xmlns:p14="http://schemas.microsoft.com/office/powerpoint/2010/main" val="2002504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E14E78-BD6F-23E5-7025-050737A014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48A37E9-5D5B-8956-101F-F8242F8740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CD90160-2FAA-46CA-32CB-1336D8B22B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4385EFD-ABC5-41B0-8BA6-16BEC6463C77}" type="datetimeFigureOut">
              <a:rPr lang="en-GB" smtClean="0"/>
              <a:t>21/05/2025</a:t>
            </a:fld>
            <a:endParaRPr lang="en-GB"/>
          </a:p>
        </p:txBody>
      </p:sp>
      <p:sp>
        <p:nvSpPr>
          <p:cNvPr id="5" name="Footer Placeholder 4">
            <a:extLst>
              <a:ext uri="{FF2B5EF4-FFF2-40B4-BE49-F238E27FC236}">
                <a16:creationId xmlns:a16="http://schemas.microsoft.com/office/drawing/2014/main" id="{56510FA1-CF4B-BD8C-A4A9-88D44EB730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4B1A2DE7-8CAE-9796-9CEE-054DBBB185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04DD10E-7692-468D-A1B0-A9D633FEB182}" type="slidenum">
              <a:rPr lang="en-GB" smtClean="0"/>
              <a:t>‹#›</a:t>
            </a:fld>
            <a:endParaRPr lang="en-GB"/>
          </a:p>
        </p:txBody>
      </p:sp>
    </p:spTree>
    <p:extLst>
      <p:ext uri="{BB962C8B-B14F-4D97-AF65-F5344CB8AC3E}">
        <p14:creationId xmlns:p14="http://schemas.microsoft.com/office/powerpoint/2010/main" val="872810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sotonac-my.sharepoint.com/:p:/g/personal/cm10g24_soton_ac_uk/ESOKJbJ18E1Ki15KQl8dL6YBJxgrHbsVNwE5kUzNsfFp2w?e=Pl1EyH"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on Fish in Wavy Waters">
            <a:extLst>
              <a:ext uri="{FF2B5EF4-FFF2-40B4-BE49-F238E27FC236}">
                <a16:creationId xmlns:a16="http://schemas.microsoft.com/office/drawing/2014/main" id="{A447BE8C-49F4-D616-A7B0-A243C1DA8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F7393F6-D5B7-71FB-08D7-94F15F0303D1}"/>
              </a:ext>
            </a:extLst>
          </p:cNvPr>
          <p:cNvSpPr/>
          <p:nvPr/>
        </p:nvSpPr>
        <p:spPr>
          <a:xfrm>
            <a:off x="3441130" y="2280629"/>
            <a:ext cx="5448580" cy="21519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FF5A56-CDB9-1FB3-258C-0795ED8F5374}"/>
              </a:ext>
            </a:extLst>
          </p:cNvPr>
          <p:cNvSpPr>
            <a:spLocks noGrp="1"/>
          </p:cNvSpPr>
          <p:nvPr>
            <p:ph type="ctrTitle"/>
          </p:nvPr>
        </p:nvSpPr>
        <p:spPr>
          <a:xfrm>
            <a:off x="1524000" y="1108295"/>
            <a:ext cx="9144000" cy="2387600"/>
          </a:xfrm>
        </p:spPr>
        <p:txBody>
          <a:bodyPr>
            <a:normAutofit/>
          </a:bodyPr>
          <a:lstStyle/>
          <a:p>
            <a:r>
              <a:rPr lang="en-GB">
                <a:latin typeface="Fat-Fish"/>
              </a:rPr>
              <a:t>Phish </a:t>
            </a:r>
            <a:r>
              <a:rPr lang="en-GB" err="1">
                <a:latin typeface="Fat-Fish"/>
              </a:rPr>
              <a:t>Phingers</a:t>
            </a:r>
            <a:endParaRPr lang="en-GB">
              <a:latin typeface="Fat-Fish"/>
            </a:endParaRPr>
          </a:p>
        </p:txBody>
      </p:sp>
      <p:sp>
        <p:nvSpPr>
          <p:cNvPr id="3" name="Subtitle 2">
            <a:extLst>
              <a:ext uri="{FF2B5EF4-FFF2-40B4-BE49-F238E27FC236}">
                <a16:creationId xmlns:a16="http://schemas.microsoft.com/office/drawing/2014/main" id="{3F35046C-6804-1026-CC13-CE06F5DEC02D}"/>
              </a:ext>
            </a:extLst>
          </p:cNvPr>
          <p:cNvSpPr>
            <a:spLocks noGrp="1"/>
          </p:cNvSpPr>
          <p:nvPr>
            <p:ph type="subTitle" idx="1"/>
          </p:nvPr>
        </p:nvSpPr>
        <p:spPr/>
        <p:txBody>
          <a:bodyPr/>
          <a:lstStyle/>
          <a:p>
            <a:r>
              <a:rPr lang="en-GB">
                <a:latin typeface="Fat-Fish" pitchFamily="2" charset="0"/>
              </a:rPr>
              <a:t>Project by Saph, Callum and Luca</a:t>
            </a:r>
          </a:p>
        </p:txBody>
      </p:sp>
    </p:spTree>
    <p:extLst>
      <p:ext uri="{BB962C8B-B14F-4D97-AF65-F5344CB8AC3E}">
        <p14:creationId xmlns:p14="http://schemas.microsoft.com/office/powerpoint/2010/main" val="129935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B4D48-56C8-EEF4-F49D-6D38AFD02B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FB4D72-7D0B-1E32-9361-40639645005B}"/>
              </a:ext>
            </a:extLst>
          </p:cNvPr>
          <p:cNvSpPr>
            <a:spLocks noGrp="1"/>
          </p:cNvSpPr>
          <p:nvPr>
            <p:ph type="title"/>
          </p:nvPr>
        </p:nvSpPr>
        <p:spPr/>
        <p:txBody>
          <a:bodyPr/>
          <a:lstStyle/>
          <a:p>
            <a:r>
              <a:rPr lang="en-GB"/>
              <a:t>Inspirations</a:t>
            </a:r>
          </a:p>
        </p:txBody>
      </p:sp>
      <p:sp>
        <p:nvSpPr>
          <p:cNvPr id="4" name="TextBox 3">
            <a:extLst>
              <a:ext uri="{FF2B5EF4-FFF2-40B4-BE49-F238E27FC236}">
                <a16:creationId xmlns:a16="http://schemas.microsoft.com/office/drawing/2014/main" id="{A6E71348-CC89-DC1B-2757-1D8989F14555}"/>
              </a:ext>
            </a:extLst>
          </p:cNvPr>
          <p:cNvSpPr txBox="1"/>
          <p:nvPr/>
        </p:nvSpPr>
        <p:spPr>
          <a:xfrm>
            <a:off x="838200" y="1800665"/>
            <a:ext cx="10064262" cy="4154984"/>
          </a:xfrm>
          <a:prstGeom prst="rect">
            <a:avLst/>
          </a:prstGeom>
          <a:noFill/>
        </p:spPr>
        <p:txBody>
          <a:bodyPr wrap="square" rtlCol="0">
            <a:spAutoFit/>
          </a:bodyPr>
          <a:lstStyle/>
          <a:p>
            <a:r>
              <a:rPr lang="en-GB" sz="2400"/>
              <a:t>For the graphic design of our project, we drew inspiration from the bold, playful aesthetics of popular party games like </a:t>
            </a:r>
            <a:r>
              <a:rPr lang="en-GB" sz="2400" i="1"/>
              <a:t>Get the Ick</a:t>
            </a:r>
            <a:r>
              <a:rPr lang="en-GB" sz="2400"/>
              <a:t>, </a:t>
            </a:r>
            <a:r>
              <a:rPr lang="en-GB" sz="2400" i="1"/>
              <a:t>Cards vs Gravity</a:t>
            </a:r>
            <a:r>
              <a:rPr lang="en-GB" sz="2400"/>
              <a:t>, and </a:t>
            </a:r>
            <a:r>
              <a:rPr lang="en-GB" sz="2400" i="1"/>
              <a:t>Colour Brain which</a:t>
            </a:r>
            <a:r>
              <a:rPr lang="en-GB" sz="2400"/>
              <a:t> use bright colours, quirky typography, and eye-catching layouts to create a sense of excitement which is something we aimed to replicate in our own branding. Since our game explores themes like cyber security and credit card theft, it was important for us to strike a balance between informative content and an inviting, non-intimidating atmosphere. By channelling the visual language of these vibrant party games, we were able to craft a logo and visual identity that supports our goal of gamifying serious topics in a way that is fun, engaging, and approachable for a wide audience.</a:t>
            </a:r>
          </a:p>
        </p:txBody>
      </p:sp>
    </p:spTree>
    <p:extLst>
      <p:ext uri="{BB962C8B-B14F-4D97-AF65-F5344CB8AC3E}">
        <p14:creationId xmlns:p14="http://schemas.microsoft.com/office/powerpoint/2010/main" val="2969219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01BC-7106-24A9-15A1-5031745F04C6}"/>
              </a:ext>
            </a:extLst>
          </p:cNvPr>
          <p:cNvSpPr>
            <a:spLocks noGrp="1"/>
          </p:cNvSpPr>
          <p:nvPr>
            <p:ph type="title"/>
          </p:nvPr>
        </p:nvSpPr>
        <p:spPr/>
        <p:txBody>
          <a:bodyPr/>
          <a:lstStyle/>
          <a:p>
            <a:r>
              <a:rPr lang="en-GB"/>
              <a:t>Colour Scheme</a:t>
            </a:r>
          </a:p>
        </p:txBody>
      </p:sp>
      <p:sp>
        <p:nvSpPr>
          <p:cNvPr id="4" name="Text Placeholder 3">
            <a:extLst>
              <a:ext uri="{FF2B5EF4-FFF2-40B4-BE49-F238E27FC236}">
                <a16:creationId xmlns:a16="http://schemas.microsoft.com/office/drawing/2014/main" id="{92F5114C-F33F-4021-6F07-CB7B000E43AD}"/>
              </a:ext>
            </a:extLst>
          </p:cNvPr>
          <p:cNvSpPr>
            <a:spLocks noGrp="1"/>
          </p:cNvSpPr>
          <p:nvPr>
            <p:ph type="body" sz="half" idx="2"/>
          </p:nvPr>
        </p:nvSpPr>
        <p:spPr/>
        <p:txBody>
          <a:bodyPr>
            <a:normAutofit fontScale="92500" lnSpcReduction="20000"/>
          </a:bodyPr>
          <a:lstStyle/>
          <a:p>
            <a:r>
              <a:rPr lang="en-GB" sz="2400"/>
              <a:t>As such, we decided to employ a similar vibrant colour scheme to that used by the aforementioned branding inspirations. By utilising bright </a:t>
            </a:r>
            <a:r>
              <a:rPr lang="en-GB" sz="2400" err="1"/>
              <a:t>cyans</a:t>
            </a:r>
            <a:r>
              <a:rPr lang="en-GB" sz="2400"/>
              <a:t>, yellows, magenta with a contrast of black and white typography, our logo aims to successfully achieve the evocation of the sense of fun that we aim to elucidate in audiences. Our primary aim is to raise cyber security awareness and not make it seem intimidating. </a:t>
            </a:r>
          </a:p>
        </p:txBody>
      </p:sp>
      <p:pic>
        <p:nvPicPr>
          <p:cNvPr id="5122" name="Picture 2">
            <a:extLst>
              <a:ext uri="{FF2B5EF4-FFF2-40B4-BE49-F238E27FC236}">
                <a16:creationId xmlns:a16="http://schemas.microsoft.com/office/drawing/2014/main" id="{E64DB8F0-38F2-989C-A272-A6BCAAA009D9}"/>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882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4E0E5-D9B9-DF0E-29D6-371875CCE567}"/>
              </a:ext>
            </a:extLst>
          </p:cNvPr>
          <p:cNvSpPr>
            <a:spLocks noGrp="1"/>
          </p:cNvSpPr>
          <p:nvPr>
            <p:ph type="title"/>
          </p:nvPr>
        </p:nvSpPr>
        <p:spPr/>
        <p:txBody>
          <a:bodyPr/>
          <a:lstStyle/>
          <a:p>
            <a:r>
              <a:rPr lang="en-GB"/>
              <a:t>Our logo</a:t>
            </a:r>
          </a:p>
        </p:txBody>
      </p:sp>
      <p:pic>
        <p:nvPicPr>
          <p:cNvPr id="6" name="Content Placeholder 5">
            <a:extLst>
              <a:ext uri="{FF2B5EF4-FFF2-40B4-BE49-F238E27FC236}">
                <a16:creationId xmlns:a16="http://schemas.microsoft.com/office/drawing/2014/main" id="{049525FB-94CC-6A4E-713F-ED14E2559F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40585" y="987425"/>
            <a:ext cx="4857406" cy="4873625"/>
          </a:xfrm>
        </p:spPr>
      </p:pic>
      <p:sp>
        <p:nvSpPr>
          <p:cNvPr id="4" name="Text Placeholder 3">
            <a:extLst>
              <a:ext uri="{FF2B5EF4-FFF2-40B4-BE49-F238E27FC236}">
                <a16:creationId xmlns:a16="http://schemas.microsoft.com/office/drawing/2014/main" id="{64ADE8C5-1C49-A79E-57B2-CD82C3268040}"/>
              </a:ext>
            </a:extLst>
          </p:cNvPr>
          <p:cNvSpPr>
            <a:spLocks noGrp="1"/>
          </p:cNvSpPr>
          <p:nvPr>
            <p:ph type="body" sz="half" idx="2"/>
          </p:nvPr>
        </p:nvSpPr>
        <p:spPr/>
        <p:txBody>
          <a:bodyPr>
            <a:normAutofit lnSpcReduction="10000"/>
          </a:bodyPr>
          <a:lstStyle/>
          <a:p>
            <a:r>
              <a:rPr lang="en-GB" sz="2000"/>
              <a:t>In the end, this was the design we ended up creating. We came up with a fun name that bridges the ludic nature of our game and our aim to raise cyber security awareness via a pun – making use of the term “phish” associated with scams. As such, our branding includes fish and water imagery which, in turn, almost makes the word “phish” seem less threatening by underscoring its association with the vibrantly coloured, somewhat cute looking fish in our branding.</a:t>
            </a:r>
          </a:p>
        </p:txBody>
      </p:sp>
    </p:spTree>
    <p:extLst>
      <p:ext uri="{BB962C8B-B14F-4D97-AF65-F5344CB8AC3E}">
        <p14:creationId xmlns:p14="http://schemas.microsoft.com/office/powerpoint/2010/main" val="273409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85FEB-9076-A549-8298-22A91DC9EAF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898D2CB-2C8B-93CF-D6F0-9A907EC251CB}"/>
              </a:ext>
            </a:extLst>
          </p:cNvPr>
          <p:cNvSpPr>
            <a:spLocks noGrp="1"/>
          </p:cNvSpPr>
          <p:nvPr>
            <p:ph type="subTitle" idx="1"/>
          </p:nvPr>
        </p:nvSpPr>
        <p:spPr/>
        <p:txBody>
          <a:bodyPr/>
          <a:lstStyle/>
          <a:p>
            <a:endParaRPr lang="en-US"/>
          </a:p>
        </p:txBody>
      </p:sp>
      <p:pic>
        <p:nvPicPr>
          <p:cNvPr id="5" name="Picture 2" descr="Neon Fish in Wavy Waters">
            <a:extLst>
              <a:ext uri="{FF2B5EF4-FFF2-40B4-BE49-F238E27FC236}">
                <a16:creationId xmlns:a16="http://schemas.microsoft.com/office/drawing/2014/main" id="{EDD96014-1D68-3DB2-1A92-2E028DE5B0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35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DC932F5-4F52-28BF-20EB-AEE5377C7ED7}"/>
              </a:ext>
            </a:extLst>
          </p:cNvPr>
          <p:cNvSpPr/>
          <p:nvPr/>
        </p:nvSpPr>
        <p:spPr>
          <a:xfrm>
            <a:off x="3374288" y="2033313"/>
            <a:ext cx="5448580" cy="21519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AFB9F5-3E50-0114-D4D4-2298B7F9C23B}"/>
              </a:ext>
            </a:extLst>
          </p:cNvPr>
          <p:cNvSpPr>
            <a:spLocks noGrp="1"/>
          </p:cNvSpPr>
          <p:nvPr>
            <p:ph type="ctrTitle"/>
          </p:nvPr>
        </p:nvSpPr>
        <p:spPr/>
        <p:txBody>
          <a:bodyPr/>
          <a:lstStyle/>
          <a:p>
            <a:r>
              <a:rPr lang="en-US" dirty="0">
                <a:latin typeface="Fat-Fish"/>
              </a:rPr>
              <a:t>Design/Layout</a:t>
            </a:r>
          </a:p>
        </p:txBody>
      </p:sp>
    </p:spTree>
    <p:extLst>
      <p:ext uri="{BB962C8B-B14F-4D97-AF65-F5344CB8AC3E}">
        <p14:creationId xmlns:p14="http://schemas.microsoft.com/office/powerpoint/2010/main" val="196068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D72C-E79B-6BE7-F4A6-4BC07C56232E}"/>
              </a:ext>
            </a:extLst>
          </p:cNvPr>
          <p:cNvSpPr>
            <a:spLocks noGrp="1"/>
          </p:cNvSpPr>
          <p:nvPr>
            <p:ph type="title"/>
          </p:nvPr>
        </p:nvSpPr>
        <p:spPr/>
        <p:txBody>
          <a:bodyPr/>
          <a:lstStyle/>
          <a:p>
            <a:r>
              <a:rPr lang="en-US" dirty="0">
                <a:ea typeface="+mj-lt"/>
                <a:cs typeface="+mj-lt"/>
              </a:rPr>
              <a:t>Prototyping Layout</a:t>
            </a:r>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144EA97E-F875-0A01-71B6-90D5762BC2C8}"/>
              </a:ext>
            </a:extLst>
          </p:cNvPr>
          <p:cNvPicPr>
            <a:picLocks noGrp="1" noChangeAspect="1"/>
          </p:cNvPicPr>
          <p:nvPr>
            <p:ph idx="1"/>
          </p:nvPr>
        </p:nvPicPr>
        <p:blipFill>
          <a:blip r:embed="rId2"/>
          <a:stretch>
            <a:fillRect/>
          </a:stretch>
        </p:blipFill>
        <p:spPr>
          <a:xfrm>
            <a:off x="5183188" y="1778876"/>
            <a:ext cx="6474125" cy="4081478"/>
          </a:xfrm>
        </p:spPr>
      </p:pic>
      <p:sp>
        <p:nvSpPr>
          <p:cNvPr id="4" name="Text Placeholder 3">
            <a:extLst>
              <a:ext uri="{FF2B5EF4-FFF2-40B4-BE49-F238E27FC236}">
                <a16:creationId xmlns:a16="http://schemas.microsoft.com/office/drawing/2014/main" id="{5B41A40F-347A-C090-2527-3224DE20E793}"/>
              </a:ext>
            </a:extLst>
          </p:cNvPr>
          <p:cNvSpPr>
            <a:spLocks noGrp="1"/>
          </p:cNvSpPr>
          <p:nvPr>
            <p:ph type="body" sz="half" idx="2"/>
          </p:nvPr>
        </p:nvSpPr>
        <p:spPr/>
        <p:txBody>
          <a:bodyPr vert="horz" lIns="91440" tIns="45720" rIns="91440" bIns="45720" rtlCol="0" anchor="t">
            <a:normAutofit lnSpcReduction="10000"/>
          </a:bodyPr>
          <a:lstStyle/>
          <a:p>
            <a:r>
              <a:rPr lang="en-US" dirty="0">
                <a:ea typeface="+mn-lt"/>
                <a:cs typeface="+mn-lt"/>
              </a:rPr>
              <a:t>To establish a solid foundation for our app’s design, we began with a simple PowerPoint prototype. This allowed us to quickly click through screens and test the overall user flow of the app.</a:t>
            </a:r>
          </a:p>
          <a:p>
            <a:r>
              <a:rPr lang="en-US" dirty="0">
                <a:ea typeface="+mn-lt"/>
                <a:cs typeface="+mn-lt"/>
              </a:rPr>
              <a:t>We identified the key pages needed for our initial prototype:</a:t>
            </a:r>
            <a:endParaRPr lang="en-US" dirty="0"/>
          </a:p>
          <a:p>
            <a:pPr marL="285750" indent="-285750">
              <a:buFont typeface="Arial"/>
              <a:buChar char="•"/>
            </a:pPr>
            <a:r>
              <a:rPr lang="en-US" b="1" dirty="0">
                <a:ea typeface="+mn-lt"/>
                <a:cs typeface="+mn-lt"/>
              </a:rPr>
              <a:t>Main Menu</a:t>
            </a:r>
            <a:endParaRPr lang="en-US" dirty="0"/>
          </a:p>
          <a:p>
            <a:pPr marL="285750" indent="-285750">
              <a:buFont typeface="Arial"/>
              <a:buChar char="•"/>
            </a:pPr>
            <a:r>
              <a:rPr lang="en-US" b="1" dirty="0">
                <a:ea typeface="+mn-lt"/>
                <a:cs typeface="+mn-lt"/>
              </a:rPr>
              <a:t>Hosting</a:t>
            </a:r>
          </a:p>
          <a:p>
            <a:pPr marL="285750" indent="-285750">
              <a:buFont typeface="Arial"/>
              <a:buChar char="•"/>
            </a:pPr>
            <a:r>
              <a:rPr lang="en-US" b="1" dirty="0">
                <a:ea typeface="+mn-lt"/>
                <a:cs typeface="+mn-lt"/>
              </a:rPr>
              <a:t>Game Mode selection</a:t>
            </a:r>
            <a:endParaRPr lang="en-US" dirty="0"/>
          </a:p>
          <a:p>
            <a:pPr marL="285750" indent="-285750">
              <a:buFont typeface="Arial"/>
              <a:buChar char="•"/>
            </a:pPr>
            <a:r>
              <a:rPr lang="en-US" b="1" dirty="0">
                <a:ea typeface="+mn-lt"/>
                <a:cs typeface="+mn-lt"/>
              </a:rPr>
              <a:t>Joining</a:t>
            </a:r>
          </a:p>
          <a:p>
            <a:pPr marL="285750" indent="-285750">
              <a:buFont typeface="Arial"/>
              <a:buChar char="•"/>
            </a:pPr>
            <a:r>
              <a:rPr lang="en-US" b="1" dirty="0">
                <a:ea typeface="+mn-lt"/>
                <a:cs typeface="+mn-lt"/>
              </a:rPr>
              <a:t>About Us</a:t>
            </a:r>
            <a:endParaRPr lang="en-US" dirty="0"/>
          </a:p>
          <a:p>
            <a:pPr marL="285750" indent="-285750">
              <a:buFont typeface="Arial"/>
              <a:buChar char="•"/>
            </a:pPr>
            <a:r>
              <a:rPr lang="en-US" b="1" dirty="0">
                <a:ea typeface="+mn-lt"/>
                <a:cs typeface="+mn-lt"/>
              </a:rPr>
              <a:t>In-Play</a:t>
            </a:r>
            <a:endParaRPr lang="en-US" dirty="0"/>
          </a:p>
          <a:p>
            <a:endParaRPr lang="en-US" dirty="0"/>
          </a:p>
          <a:p>
            <a:pPr marL="285750" indent="-285750">
              <a:buChar char="•"/>
            </a:pPr>
            <a:endParaRPr lang="en-US" dirty="0"/>
          </a:p>
        </p:txBody>
      </p:sp>
    </p:spTree>
    <p:extLst>
      <p:ext uri="{BB962C8B-B14F-4D97-AF65-F5344CB8AC3E}">
        <p14:creationId xmlns:p14="http://schemas.microsoft.com/office/powerpoint/2010/main" val="822502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D3672-922B-9EEB-78C8-2F4344DC82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4BE939-A8C6-BADB-7E3B-38DD316D6DD0}"/>
              </a:ext>
            </a:extLst>
          </p:cNvPr>
          <p:cNvSpPr>
            <a:spLocks noGrp="1"/>
          </p:cNvSpPr>
          <p:nvPr>
            <p:ph type="title"/>
          </p:nvPr>
        </p:nvSpPr>
        <p:spPr/>
        <p:txBody>
          <a:bodyPr/>
          <a:lstStyle/>
          <a:p>
            <a:r>
              <a:rPr lang="en-US" dirty="0"/>
              <a:t>Prototyping Design</a:t>
            </a:r>
          </a:p>
        </p:txBody>
      </p:sp>
      <p:sp>
        <p:nvSpPr>
          <p:cNvPr id="4" name="Text Placeholder 3">
            <a:extLst>
              <a:ext uri="{FF2B5EF4-FFF2-40B4-BE49-F238E27FC236}">
                <a16:creationId xmlns:a16="http://schemas.microsoft.com/office/drawing/2014/main" id="{62EBDA84-017B-AC91-7965-DCC5DAD8AFBC}"/>
              </a:ext>
            </a:extLst>
          </p:cNvPr>
          <p:cNvSpPr>
            <a:spLocks noGrp="1"/>
          </p:cNvSpPr>
          <p:nvPr>
            <p:ph type="body" sz="half" idx="2"/>
          </p:nvPr>
        </p:nvSpPr>
        <p:spPr/>
        <p:txBody>
          <a:bodyPr vert="horz" lIns="91440" tIns="45720" rIns="91440" bIns="45720" rtlCol="0" anchor="t">
            <a:normAutofit fontScale="77500" lnSpcReduction="20000"/>
          </a:bodyPr>
          <a:lstStyle/>
          <a:p>
            <a:r>
              <a:rPr lang="en-US" dirty="0">
                <a:ea typeface="+mn-lt"/>
                <a:cs typeface="+mn-lt"/>
              </a:rPr>
              <a:t>O</a:t>
            </a:r>
            <a:r>
              <a:rPr lang="en-US" dirty="0"/>
              <a:t>ur game features two opposing teams: the Hunters and the Hunted. To reflect this dynamic, we incorporated subtle visual cues into the design:</a:t>
            </a:r>
          </a:p>
          <a:p>
            <a:pPr marL="285750" indent="-285750">
              <a:buFont typeface="Arial"/>
              <a:buChar char="•"/>
            </a:pPr>
            <a:r>
              <a:rPr lang="en-US" dirty="0"/>
              <a:t>Joining a game takes the player </a:t>
            </a:r>
            <a:r>
              <a:rPr lang="en-US" i="1" dirty="0"/>
              <a:t>beneath the sea</a:t>
            </a:r>
            <a:r>
              <a:rPr lang="en-US" dirty="0"/>
              <a:t>, visually transforming them into the hunted — a fish.</a:t>
            </a:r>
          </a:p>
          <a:p>
            <a:pPr marL="285750" indent="-285750">
              <a:buFont typeface="Arial"/>
              <a:buChar char="•"/>
            </a:pPr>
            <a:r>
              <a:rPr lang="en-US" dirty="0"/>
              <a:t>Hosting a game lifts the player </a:t>
            </a:r>
            <a:r>
              <a:rPr lang="en-US" i="1" dirty="0"/>
              <a:t>into the clouds</a:t>
            </a:r>
            <a:r>
              <a:rPr lang="en-US" dirty="0"/>
              <a:t>, symbolizing a hunter’s perspective looking down from above.</a:t>
            </a:r>
          </a:p>
          <a:p>
            <a:r>
              <a:rPr lang="en-US" dirty="0"/>
              <a:t>These transitions add a subtle layer of immersion, helping players feel more connected to their role in the game.</a:t>
            </a:r>
          </a:p>
          <a:p>
            <a:r>
              <a:rPr lang="en-US" dirty="0"/>
              <a:t>We also found that static screens can give the impression that the app has frozen. To keep the experience feeling alive and responsive:</a:t>
            </a:r>
          </a:p>
          <a:p>
            <a:pPr marL="285750" indent="-285750">
              <a:buFont typeface="Arial"/>
              <a:buChar char="•"/>
            </a:pPr>
            <a:r>
              <a:rPr lang="en-US" dirty="0"/>
              <a:t>Bubbles were added to underwater scenes</a:t>
            </a:r>
          </a:p>
          <a:p>
            <a:pPr marL="285750" indent="-285750">
              <a:buFont typeface="Arial"/>
              <a:buChar char="•"/>
            </a:pPr>
            <a:r>
              <a:rPr lang="en-US" dirty="0"/>
              <a:t>Moving clouds animate the sky</a:t>
            </a:r>
          </a:p>
          <a:p>
            <a:r>
              <a:rPr lang="en-US" dirty="0"/>
              <a:t>These ambient animations help maintain user engagement and prevent confusion or frustration.</a:t>
            </a:r>
            <a:br>
              <a:rPr lang="en-US" dirty="0"/>
            </a:br>
            <a:br>
              <a:rPr lang="en-US" dirty="0"/>
            </a:br>
            <a:r>
              <a:rPr lang="en-US" dirty="0">
                <a:hlinkClick r:id="rId2"/>
              </a:rPr>
              <a:t>The prototype</a:t>
            </a:r>
            <a:endParaRPr lang="en-US" dirty="0"/>
          </a:p>
          <a:p>
            <a:endParaRPr lang="en-US" dirty="0">
              <a:ea typeface="+mn-lt"/>
              <a:cs typeface="+mn-lt"/>
            </a:endParaRPr>
          </a:p>
          <a:p>
            <a:endParaRPr lang="en-US" dirty="0"/>
          </a:p>
          <a:p>
            <a:pPr marL="285750" indent="-285750">
              <a:buChar char="•"/>
            </a:pPr>
            <a:endParaRPr lang="en-US" dirty="0"/>
          </a:p>
        </p:txBody>
      </p:sp>
      <p:pic>
        <p:nvPicPr>
          <p:cNvPr id="7" name="Picture 6" descr="A screenshot of a computer screen&#10;&#10;AI-generated content may be incorrect.">
            <a:extLst>
              <a:ext uri="{FF2B5EF4-FFF2-40B4-BE49-F238E27FC236}">
                <a16:creationId xmlns:a16="http://schemas.microsoft.com/office/drawing/2014/main" id="{C7506191-3ACF-B64E-37DA-205FDB8E7587}"/>
              </a:ext>
            </a:extLst>
          </p:cNvPr>
          <p:cNvPicPr>
            <a:picLocks noChangeAspect="1"/>
          </p:cNvPicPr>
          <p:nvPr/>
        </p:nvPicPr>
        <p:blipFill>
          <a:blip r:embed="rId3"/>
          <a:stretch>
            <a:fillRect/>
          </a:stretch>
        </p:blipFill>
        <p:spPr>
          <a:xfrm>
            <a:off x="6094465" y="635779"/>
            <a:ext cx="3714897" cy="5492945"/>
          </a:xfrm>
          <a:prstGeom prst="rect">
            <a:avLst/>
          </a:prstGeom>
        </p:spPr>
      </p:pic>
    </p:spTree>
    <p:extLst>
      <p:ext uri="{BB962C8B-B14F-4D97-AF65-F5344CB8AC3E}">
        <p14:creationId xmlns:p14="http://schemas.microsoft.com/office/powerpoint/2010/main" val="2670996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5AA18-89AA-D065-1E47-D03A36B00D4F}"/>
              </a:ext>
            </a:extLst>
          </p:cNvPr>
          <p:cNvSpPr>
            <a:spLocks noGrp="1"/>
          </p:cNvSpPr>
          <p:nvPr>
            <p:ph type="title"/>
          </p:nvPr>
        </p:nvSpPr>
        <p:spPr/>
        <p:txBody>
          <a:bodyPr/>
          <a:lstStyle/>
          <a:p>
            <a:r>
              <a:rPr lang="en-US" dirty="0"/>
              <a:t>Assets</a:t>
            </a:r>
          </a:p>
        </p:txBody>
      </p:sp>
      <p:pic>
        <p:nvPicPr>
          <p:cNvPr id="5" name="Content Placeholder 4" descr="A screen shot of a computer&#10;&#10;AI-generated content may be incorrect.">
            <a:extLst>
              <a:ext uri="{FF2B5EF4-FFF2-40B4-BE49-F238E27FC236}">
                <a16:creationId xmlns:a16="http://schemas.microsoft.com/office/drawing/2014/main" id="{BF74338F-16F1-99CE-3EC6-474587DEEC25}"/>
              </a:ext>
            </a:extLst>
          </p:cNvPr>
          <p:cNvPicPr>
            <a:picLocks noGrp="1" noChangeAspect="1"/>
          </p:cNvPicPr>
          <p:nvPr>
            <p:ph idx="1"/>
          </p:nvPr>
        </p:nvPicPr>
        <p:blipFill>
          <a:blip r:embed="rId2"/>
          <a:stretch>
            <a:fillRect/>
          </a:stretch>
        </p:blipFill>
        <p:spPr>
          <a:xfrm>
            <a:off x="5183188" y="1532524"/>
            <a:ext cx="6172200" cy="3783426"/>
          </a:xfrm>
        </p:spPr>
      </p:pic>
      <p:sp>
        <p:nvSpPr>
          <p:cNvPr id="4" name="Text Placeholder 3">
            <a:extLst>
              <a:ext uri="{FF2B5EF4-FFF2-40B4-BE49-F238E27FC236}">
                <a16:creationId xmlns:a16="http://schemas.microsoft.com/office/drawing/2014/main" id="{48CE38E9-49F9-0D24-1AC3-102FF64B61FC}"/>
              </a:ext>
            </a:extLst>
          </p:cNvPr>
          <p:cNvSpPr>
            <a:spLocks noGrp="1"/>
          </p:cNvSpPr>
          <p:nvPr>
            <p:ph type="body" sz="half" idx="2"/>
          </p:nvPr>
        </p:nvSpPr>
        <p:spPr/>
        <p:txBody>
          <a:bodyPr vert="horz" lIns="91440" tIns="45720" rIns="91440" bIns="45720" rtlCol="0" anchor="t">
            <a:normAutofit fontScale="92500" lnSpcReduction="20000"/>
          </a:bodyPr>
          <a:lstStyle/>
          <a:p>
            <a:r>
              <a:rPr lang="en-US" dirty="0">
                <a:ea typeface="+mn-lt"/>
                <a:cs typeface="+mn-lt"/>
              </a:rPr>
              <a:t>Once we finalized the design concept, I moved into Photoshop to create all the visual assets needed for the app’s background.</a:t>
            </a:r>
            <a:endParaRPr lang="en-US" dirty="0"/>
          </a:p>
          <a:p>
            <a:r>
              <a:rPr lang="en-US" dirty="0">
                <a:ea typeface="+mn-lt"/>
                <a:cs typeface="+mn-lt"/>
              </a:rPr>
              <a:t>To accommodate scrolling in the app, I started by using a standard phone resolution and </a:t>
            </a:r>
            <a:r>
              <a:rPr lang="en-US" b="1" dirty="0">
                <a:ea typeface="+mn-lt"/>
                <a:cs typeface="+mn-lt"/>
              </a:rPr>
              <a:t>tripled the height</a:t>
            </a:r>
            <a:r>
              <a:rPr lang="en-US" dirty="0">
                <a:ea typeface="+mn-lt"/>
                <a:cs typeface="+mn-lt"/>
              </a:rPr>
              <a:t>, allowing users to scroll up and down for a more dynamic experience.</a:t>
            </a:r>
          </a:p>
          <a:p>
            <a:r>
              <a:rPr lang="en-US" dirty="0">
                <a:ea typeface="+mn-lt"/>
                <a:cs typeface="+mn-lt"/>
              </a:rPr>
              <a:t>The essential assets I designed included:</a:t>
            </a:r>
            <a:endParaRPr lang="en-US" dirty="0"/>
          </a:p>
          <a:p>
            <a:pPr marL="285750" indent="-285750">
              <a:buFont typeface="Arial"/>
              <a:buChar char="•"/>
            </a:pPr>
            <a:r>
              <a:rPr lang="en-US" b="1" dirty="0">
                <a:ea typeface="+mn-lt"/>
                <a:cs typeface="+mn-lt"/>
              </a:rPr>
              <a:t>Background</a:t>
            </a:r>
          </a:p>
          <a:p>
            <a:pPr marL="285750" indent="-285750">
              <a:buFont typeface="Arial"/>
              <a:buChar char="•"/>
            </a:pPr>
            <a:r>
              <a:rPr lang="en-US" b="1" dirty="0">
                <a:ea typeface="+mn-lt"/>
                <a:cs typeface="+mn-lt"/>
              </a:rPr>
              <a:t>Waves</a:t>
            </a:r>
          </a:p>
          <a:p>
            <a:pPr marL="285750" indent="-285750">
              <a:buFont typeface="Arial"/>
              <a:buChar char="•"/>
            </a:pPr>
            <a:r>
              <a:rPr lang="en-US" b="1" dirty="0">
                <a:ea typeface="+mn-lt"/>
                <a:cs typeface="+mn-lt"/>
              </a:rPr>
              <a:t>Fish</a:t>
            </a:r>
            <a:r>
              <a:rPr lang="en-US" dirty="0">
                <a:ea typeface="+mn-lt"/>
                <a:cs typeface="+mn-lt"/>
              </a:rPr>
              <a:t> </a:t>
            </a:r>
          </a:p>
          <a:p>
            <a:pPr marL="285750" indent="-285750">
              <a:buFont typeface="Arial"/>
              <a:buChar char="•"/>
            </a:pPr>
            <a:r>
              <a:rPr lang="en-US" b="1" dirty="0">
                <a:ea typeface="+mn-lt"/>
                <a:cs typeface="+mn-lt"/>
              </a:rPr>
              <a:t>Coral</a:t>
            </a:r>
            <a:endParaRPr lang="en-US" dirty="0"/>
          </a:p>
          <a:p>
            <a:pPr marL="285750" indent="-285750">
              <a:buFont typeface="Arial"/>
              <a:buChar char="•"/>
            </a:pPr>
            <a:r>
              <a:rPr lang="en-US" b="1" dirty="0">
                <a:ea typeface="+mn-lt"/>
                <a:cs typeface="+mn-lt"/>
              </a:rPr>
              <a:t>Clouds</a:t>
            </a:r>
          </a:p>
          <a:p>
            <a:pPr marL="285750" indent="-285750">
              <a:buFont typeface="Arial"/>
              <a:buChar char="•"/>
            </a:pPr>
            <a:r>
              <a:rPr lang="en-US" b="1" dirty="0">
                <a:ea typeface="+mn-lt"/>
                <a:cs typeface="+mn-lt"/>
              </a:rPr>
              <a:t>Sun</a:t>
            </a:r>
          </a:p>
          <a:p>
            <a:pPr marL="285750" indent="-285750">
              <a:buFont typeface="Arial"/>
              <a:buChar char="•"/>
            </a:pPr>
            <a:r>
              <a:rPr lang="en-US" b="1" dirty="0">
                <a:ea typeface="+mn-lt"/>
                <a:cs typeface="+mn-lt"/>
              </a:rPr>
              <a:t>Bubbles</a:t>
            </a:r>
          </a:p>
          <a:p>
            <a:endParaRPr lang="en-US" dirty="0"/>
          </a:p>
        </p:txBody>
      </p:sp>
    </p:spTree>
    <p:extLst>
      <p:ext uri="{BB962C8B-B14F-4D97-AF65-F5344CB8AC3E}">
        <p14:creationId xmlns:p14="http://schemas.microsoft.com/office/powerpoint/2010/main" val="1829423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18596-4D84-720C-E00E-152C52407F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F36E64-57DF-E2BB-ACC6-10803C2DC3CD}"/>
              </a:ext>
            </a:extLst>
          </p:cNvPr>
          <p:cNvSpPr>
            <a:spLocks noGrp="1"/>
          </p:cNvSpPr>
          <p:nvPr>
            <p:ph type="title"/>
          </p:nvPr>
        </p:nvSpPr>
        <p:spPr/>
        <p:txBody>
          <a:bodyPr/>
          <a:lstStyle/>
          <a:p>
            <a:r>
              <a:rPr lang="en-US" dirty="0"/>
              <a:t>Animation</a:t>
            </a:r>
          </a:p>
        </p:txBody>
      </p:sp>
      <p:sp>
        <p:nvSpPr>
          <p:cNvPr id="4" name="Text Placeholder 3">
            <a:extLst>
              <a:ext uri="{FF2B5EF4-FFF2-40B4-BE49-F238E27FC236}">
                <a16:creationId xmlns:a16="http://schemas.microsoft.com/office/drawing/2014/main" id="{BAEFA83D-5698-AF2C-305B-86FFAE6EBA7A}"/>
              </a:ext>
            </a:extLst>
          </p:cNvPr>
          <p:cNvSpPr>
            <a:spLocks noGrp="1"/>
          </p:cNvSpPr>
          <p:nvPr>
            <p:ph type="body" sz="half" idx="2"/>
          </p:nvPr>
        </p:nvSpPr>
        <p:spPr/>
        <p:txBody>
          <a:bodyPr vert="horz" lIns="91440" tIns="45720" rIns="91440" bIns="45720" rtlCol="0" anchor="t">
            <a:normAutofit/>
          </a:bodyPr>
          <a:lstStyle/>
          <a:p>
            <a:r>
              <a:rPr lang="en-US" dirty="0">
                <a:ea typeface="+mn-lt"/>
                <a:cs typeface="+mn-lt"/>
              </a:rPr>
              <a:t>After designing the assets, I moved into </a:t>
            </a:r>
            <a:r>
              <a:rPr lang="en-US" b="1" dirty="0">
                <a:ea typeface="+mn-lt"/>
                <a:cs typeface="+mn-lt"/>
              </a:rPr>
              <a:t>Adobe Animate</a:t>
            </a:r>
            <a:r>
              <a:rPr lang="en-US" dirty="0">
                <a:ea typeface="+mn-lt"/>
                <a:cs typeface="+mn-lt"/>
              </a:rPr>
              <a:t> to bring them to life. This involved:</a:t>
            </a:r>
            <a:endParaRPr lang="en-US" dirty="0"/>
          </a:p>
          <a:p>
            <a:pPr marL="285750" indent="-285750">
              <a:buFont typeface="Arial"/>
              <a:buChar char="•"/>
            </a:pPr>
            <a:r>
              <a:rPr lang="en-US" dirty="0">
                <a:ea typeface="+mn-lt"/>
                <a:cs typeface="+mn-lt"/>
              </a:rPr>
              <a:t>Converting each asset into </a:t>
            </a:r>
            <a:r>
              <a:rPr lang="en-US" b="1" dirty="0">
                <a:ea typeface="+mn-lt"/>
                <a:cs typeface="+mn-lt"/>
              </a:rPr>
              <a:t>symbols</a:t>
            </a:r>
            <a:r>
              <a:rPr lang="en-US" dirty="0">
                <a:ea typeface="+mn-lt"/>
                <a:cs typeface="+mn-lt"/>
              </a:rPr>
              <a:t>, allowing for efficient animation and reuse.</a:t>
            </a:r>
            <a:endParaRPr lang="en-US" dirty="0"/>
          </a:p>
          <a:p>
            <a:pPr marL="285750" indent="-285750">
              <a:buFont typeface="Arial"/>
              <a:buChar char="•"/>
            </a:pPr>
            <a:r>
              <a:rPr lang="en-US" dirty="0">
                <a:ea typeface="+mn-lt"/>
                <a:cs typeface="+mn-lt"/>
              </a:rPr>
              <a:t>Adding </a:t>
            </a:r>
            <a:r>
              <a:rPr lang="en-US" b="1" dirty="0">
                <a:ea typeface="+mn-lt"/>
                <a:cs typeface="+mn-lt"/>
              </a:rPr>
              <a:t>bones and rigs</a:t>
            </a:r>
            <a:r>
              <a:rPr lang="en-US" dirty="0">
                <a:ea typeface="+mn-lt"/>
                <a:cs typeface="+mn-lt"/>
              </a:rPr>
              <a:t> to certain elements like fins and mouths to create natural, fluid movements.</a:t>
            </a:r>
          </a:p>
          <a:p>
            <a:r>
              <a:rPr lang="en-US" dirty="0">
                <a:ea typeface="+mn-lt"/>
                <a:cs typeface="+mn-lt"/>
              </a:rPr>
              <a:t>These animations added character to the app and helped reinforce a sense of liveliness and immersion throughout the user experience.</a:t>
            </a:r>
          </a:p>
          <a:p>
            <a:endParaRPr lang="en-US" dirty="0">
              <a:ea typeface="+mn-lt"/>
              <a:cs typeface="+mn-lt"/>
            </a:endParaRPr>
          </a:p>
        </p:txBody>
      </p:sp>
      <p:pic>
        <p:nvPicPr>
          <p:cNvPr id="7" name="Content Placeholder 6" descr="A screenshot of a video editing software&#10;&#10;AI-generated content may be incorrect.">
            <a:extLst>
              <a:ext uri="{FF2B5EF4-FFF2-40B4-BE49-F238E27FC236}">
                <a16:creationId xmlns:a16="http://schemas.microsoft.com/office/drawing/2014/main" id="{7EE0C5E8-EA52-310E-45B0-9D08A0D5FD96}"/>
              </a:ext>
            </a:extLst>
          </p:cNvPr>
          <p:cNvPicPr>
            <a:picLocks noGrp="1" noChangeAspect="1"/>
          </p:cNvPicPr>
          <p:nvPr>
            <p:ph idx="1"/>
          </p:nvPr>
        </p:nvPicPr>
        <p:blipFill>
          <a:blip r:embed="rId2"/>
          <a:stretch>
            <a:fillRect/>
          </a:stretch>
        </p:blipFill>
        <p:spPr>
          <a:xfrm>
            <a:off x="5080341" y="1716304"/>
            <a:ext cx="6172200" cy="3976848"/>
          </a:xfrm>
        </p:spPr>
      </p:pic>
      <p:pic>
        <p:nvPicPr>
          <p:cNvPr id="8" name="Picture 7" descr="A drawing of a fish&#10;&#10;AI-generated content may be incorrect.">
            <a:extLst>
              <a:ext uri="{FF2B5EF4-FFF2-40B4-BE49-F238E27FC236}">
                <a16:creationId xmlns:a16="http://schemas.microsoft.com/office/drawing/2014/main" id="{9D4A16B2-668C-9CEE-70DD-1E91B1FBD11D}"/>
              </a:ext>
            </a:extLst>
          </p:cNvPr>
          <p:cNvPicPr>
            <a:picLocks noChangeAspect="1"/>
          </p:cNvPicPr>
          <p:nvPr/>
        </p:nvPicPr>
        <p:blipFill>
          <a:blip r:embed="rId3"/>
          <a:stretch>
            <a:fillRect/>
          </a:stretch>
        </p:blipFill>
        <p:spPr>
          <a:xfrm>
            <a:off x="9938110" y="4777956"/>
            <a:ext cx="1006320" cy="630579"/>
          </a:xfrm>
          <a:prstGeom prst="rect">
            <a:avLst/>
          </a:prstGeom>
        </p:spPr>
      </p:pic>
    </p:spTree>
    <p:extLst>
      <p:ext uri="{BB962C8B-B14F-4D97-AF65-F5344CB8AC3E}">
        <p14:creationId xmlns:p14="http://schemas.microsoft.com/office/powerpoint/2010/main" val="3543354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34B79-05EE-1239-0613-BE0436FBF9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DDC01D-9180-8DAF-D66C-487D224E6632}"/>
              </a:ext>
            </a:extLst>
          </p:cNvPr>
          <p:cNvSpPr>
            <a:spLocks noGrp="1"/>
          </p:cNvSpPr>
          <p:nvPr>
            <p:ph type="title"/>
          </p:nvPr>
        </p:nvSpPr>
        <p:spPr/>
        <p:txBody>
          <a:bodyPr/>
          <a:lstStyle/>
          <a:p>
            <a:r>
              <a:rPr lang="en-US" dirty="0"/>
              <a:t>Final Animation</a:t>
            </a:r>
          </a:p>
        </p:txBody>
      </p:sp>
      <p:sp>
        <p:nvSpPr>
          <p:cNvPr id="4" name="Text Placeholder 3">
            <a:extLst>
              <a:ext uri="{FF2B5EF4-FFF2-40B4-BE49-F238E27FC236}">
                <a16:creationId xmlns:a16="http://schemas.microsoft.com/office/drawing/2014/main" id="{EDF1DD23-E9CD-AFC9-1B7E-F68AA991C110}"/>
              </a:ext>
            </a:extLst>
          </p:cNvPr>
          <p:cNvSpPr>
            <a:spLocks noGrp="1"/>
          </p:cNvSpPr>
          <p:nvPr>
            <p:ph type="body" sz="half" idx="2"/>
          </p:nvPr>
        </p:nvSpPr>
        <p:spPr/>
        <p:txBody>
          <a:bodyPr vert="horz" lIns="91440" tIns="45720" rIns="91440" bIns="45720" rtlCol="0" anchor="t">
            <a:normAutofit/>
          </a:bodyPr>
          <a:lstStyle/>
          <a:p>
            <a:endParaRPr lang="en-US" dirty="0">
              <a:ea typeface="+mn-lt"/>
              <a:cs typeface="+mn-lt"/>
            </a:endParaRPr>
          </a:p>
          <a:p>
            <a:r>
              <a:rPr lang="en-US" dirty="0">
                <a:ea typeface="+mn-lt"/>
                <a:cs typeface="+mn-lt"/>
              </a:rPr>
              <a:t>Once all the elements were combined — the design, assets, and animations — we created the final animated scene for the app.</a:t>
            </a:r>
          </a:p>
          <a:p>
            <a:r>
              <a:rPr lang="en-US" dirty="0">
                <a:ea typeface="+mn-lt"/>
                <a:cs typeface="+mn-lt"/>
              </a:rPr>
              <a:t>This brings the user interface to life, blending functionality with visual storytelling to create a more immersive experience.</a:t>
            </a:r>
            <a:endParaRPr lang="en-US" dirty="0"/>
          </a:p>
          <a:p>
            <a:endParaRPr lang="en-US" dirty="0">
              <a:ea typeface="+mn-lt"/>
              <a:cs typeface="+mn-lt"/>
            </a:endParaRPr>
          </a:p>
        </p:txBody>
      </p:sp>
      <p:pic>
        <p:nvPicPr>
          <p:cNvPr id="9" name="Picture 8" descr="RECOVER_app background_2.mp4 [resize output image]">
            <a:extLst>
              <a:ext uri="{FF2B5EF4-FFF2-40B4-BE49-F238E27FC236}">
                <a16:creationId xmlns:a16="http://schemas.microsoft.com/office/drawing/2014/main" id="{319B1547-0F5C-15F6-7D5D-BD476AAF123D}"/>
              </a:ext>
            </a:extLst>
          </p:cNvPr>
          <p:cNvPicPr>
            <a:picLocks noChangeAspect="1"/>
          </p:cNvPicPr>
          <p:nvPr/>
        </p:nvPicPr>
        <p:blipFill>
          <a:blip r:embed="rId2"/>
          <a:stretch>
            <a:fillRect/>
          </a:stretch>
        </p:blipFill>
        <p:spPr>
          <a:xfrm>
            <a:off x="7852594" y="263237"/>
            <a:ext cx="1187462" cy="6331524"/>
          </a:xfrm>
          <a:prstGeom prst="rect">
            <a:avLst/>
          </a:prstGeom>
        </p:spPr>
      </p:pic>
    </p:spTree>
    <p:extLst>
      <p:ext uri="{BB962C8B-B14F-4D97-AF65-F5344CB8AC3E}">
        <p14:creationId xmlns:p14="http://schemas.microsoft.com/office/powerpoint/2010/main" val="2263804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B4188D-E8DB-8687-813B-769C7D23A46C}"/>
              </a:ext>
            </a:extLst>
          </p:cNvPr>
          <p:cNvSpPr>
            <a:spLocks noGrp="1"/>
          </p:cNvSpPr>
          <p:nvPr>
            <p:ph type="subTitle" idx="1"/>
          </p:nvPr>
        </p:nvSpPr>
        <p:spPr/>
        <p:txBody>
          <a:bodyPr/>
          <a:lstStyle/>
          <a:p>
            <a:endParaRPr lang="en-US"/>
          </a:p>
        </p:txBody>
      </p:sp>
      <p:pic>
        <p:nvPicPr>
          <p:cNvPr id="5" name="Picture 2" descr="Neon Fish in Wavy Waters">
            <a:extLst>
              <a:ext uri="{FF2B5EF4-FFF2-40B4-BE49-F238E27FC236}">
                <a16:creationId xmlns:a16="http://schemas.microsoft.com/office/drawing/2014/main" id="{C7479827-5B40-6997-E18C-85B247507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F8B539A-7BE4-16A9-4295-DBBCEBEAF030}"/>
              </a:ext>
            </a:extLst>
          </p:cNvPr>
          <p:cNvSpPr/>
          <p:nvPr/>
        </p:nvSpPr>
        <p:spPr>
          <a:xfrm>
            <a:off x="3374288" y="2033313"/>
            <a:ext cx="5448580" cy="21519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D65670-7383-4632-637A-BBF4CB6451D4}"/>
              </a:ext>
            </a:extLst>
          </p:cNvPr>
          <p:cNvSpPr>
            <a:spLocks noGrp="1"/>
          </p:cNvSpPr>
          <p:nvPr>
            <p:ph type="ctrTitle"/>
          </p:nvPr>
        </p:nvSpPr>
        <p:spPr/>
        <p:txBody>
          <a:bodyPr/>
          <a:lstStyle/>
          <a:p>
            <a:r>
              <a:rPr lang="en-US">
                <a:latin typeface="Fat-Fish"/>
              </a:rPr>
              <a:t>Technical</a:t>
            </a:r>
          </a:p>
        </p:txBody>
      </p:sp>
    </p:spTree>
    <p:extLst>
      <p:ext uri="{BB962C8B-B14F-4D97-AF65-F5344CB8AC3E}">
        <p14:creationId xmlns:p14="http://schemas.microsoft.com/office/powerpoint/2010/main" val="2764314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6BC16-D57E-A707-45DE-89CAA6981233}"/>
              </a:ext>
            </a:extLst>
          </p:cNvPr>
          <p:cNvSpPr>
            <a:spLocks noGrp="1"/>
          </p:cNvSpPr>
          <p:nvPr>
            <p:ph type="title"/>
          </p:nvPr>
        </p:nvSpPr>
        <p:spPr/>
        <p:txBody>
          <a:bodyPr/>
          <a:lstStyle/>
          <a:p>
            <a:r>
              <a:rPr lang="en-US"/>
              <a:t>Making Credit Card Theft Fun (and not illegal)</a:t>
            </a:r>
          </a:p>
        </p:txBody>
      </p:sp>
      <p:sp>
        <p:nvSpPr>
          <p:cNvPr id="3" name="Content Placeholder 2">
            <a:extLst>
              <a:ext uri="{FF2B5EF4-FFF2-40B4-BE49-F238E27FC236}">
                <a16:creationId xmlns:a16="http://schemas.microsoft.com/office/drawing/2014/main" id="{5C801A73-061D-E07F-2C2F-1190D5F5B164}"/>
              </a:ext>
            </a:extLst>
          </p:cNvPr>
          <p:cNvSpPr>
            <a:spLocks noGrp="1"/>
          </p:cNvSpPr>
          <p:nvPr>
            <p:ph idx="1"/>
          </p:nvPr>
        </p:nvSpPr>
        <p:spPr>
          <a:xfrm>
            <a:off x="838200" y="1825625"/>
            <a:ext cx="10515600" cy="2087319"/>
          </a:xfrm>
        </p:spPr>
        <p:txBody>
          <a:bodyPr vert="horz" lIns="91440" tIns="45720" rIns="91440" bIns="45720" rtlCol="0" anchor="t">
            <a:normAutofit fontScale="92500" lnSpcReduction="20000"/>
          </a:bodyPr>
          <a:lstStyle/>
          <a:p>
            <a:pPr marL="0" indent="0">
              <a:buNone/>
            </a:pPr>
            <a:r>
              <a:rPr lang="en-US"/>
              <a:t>Phish </a:t>
            </a:r>
            <a:r>
              <a:rPr lang="en-US" err="1"/>
              <a:t>Phingers</a:t>
            </a:r>
            <a:r>
              <a:rPr lang="en-US"/>
              <a:t> is a long-term social challenge game for a group of friends to try and steal </a:t>
            </a:r>
            <a:r>
              <a:rPr lang="en-US" err="1"/>
              <a:t>each others</a:t>
            </a:r>
            <a:r>
              <a:rPr lang="en-US"/>
              <a:t> credit card information.</a:t>
            </a:r>
            <a:br>
              <a:rPr lang="en-US"/>
            </a:br>
            <a:br>
              <a:rPr lang="en-US"/>
            </a:br>
            <a:r>
              <a:rPr lang="en-US"/>
              <a:t>Players link their devices, one player is the 'Host' and target of all the 'Hunters'. For the duration of play (set by the players) the Hunters must sneak access to the Host's phone and 'Catch' them while the Host must stay safe.  </a:t>
            </a:r>
          </a:p>
        </p:txBody>
      </p:sp>
      <p:pic>
        <p:nvPicPr>
          <p:cNvPr id="4" name="Picture 3" descr="Fast Share is an upcoming AirDrop-like file sharing tool for Android">
            <a:extLst>
              <a:ext uri="{FF2B5EF4-FFF2-40B4-BE49-F238E27FC236}">
                <a16:creationId xmlns:a16="http://schemas.microsoft.com/office/drawing/2014/main" id="{0B18B86C-3015-8412-2FFE-7FFAE6D0DBD8}"/>
              </a:ext>
            </a:extLst>
          </p:cNvPr>
          <p:cNvPicPr>
            <a:picLocks noChangeAspect="1"/>
          </p:cNvPicPr>
          <p:nvPr/>
        </p:nvPicPr>
        <p:blipFill>
          <a:blip r:embed="rId2"/>
          <a:stretch>
            <a:fillRect/>
          </a:stretch>
        </p:blipFill>
        <p:spPr>
          <a:xfrm>
            <a:off x="2746132" y="4095722"/>
            <a:ext cx="3065584" cy="2190808"/>
          </a:xfrm>
          <a:prstGeom prst="rect">
            <a:avLst/>
          </a:prstGeom>
        </p:spPr>
      </p:pic>
      <p:pic>
        <p:nvPicPr>
          <p:cNvPr id="5" name="Picture 4" descr="Thief Images – Browse 455,327 Stock Photos, Vectors, and Video | Adobe Stock">
            <a:extLst>
              <a:ext uri="{FF2B5EF4-FFF2-40B4-BE49-F238E27FC236}">
                <a16:creationId xmlns:a16="http://schemas.microsoft.com/office/drawing/2014/main" id="{8076F55A-0DCB-E5D9-2E6C-9296EEB90535}"/>
              </a:ext>
            </a:extLst>
          </p:cNvPr>
          <p:cNvPicPr>
            <a:picLocks noChangeAspect="1"/>
          </p:cNvPicPr>
          <p:nvPr/>
        </p:nvPicPr>
        <p:blipFill>
          <a:blip r:embed="rId3"/>
          <a:stretch>
            <a:fillRect/>
          </a:stretch>
        </p:blipFill>
        <p:spPr>
          <a:xfrm>
            <a:off x="6232867" y="3920783"/>
            <a:ext cx="3792708" cy="2533357"/>
          </a:xfrm>
          <a:prstGeom prst="rect">
            <a:avLst/>
          </a:prstGeom>
        </p:spPr>
      </p:pic>
    </p:spTree>
    <p:extLst>
      <p:ext uri="{BB962C8B-B14F-4D97-AF65-F5344CB8AC3E}">
        <p14:creationId xmlns:p14="http://schemas.microsoft.com/office/powerpoint/2010/main" val="1080335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AEE71-8DDE-E68E-6C7F-D0995EC6843E}"/>
              </a:ext>
            </a:extLst>
          </p:cNvPr>
          <p:cNvSpPr>
            <a:spLocks noGrp="1"/>
          </p:cNvSpPr>
          <p:nvPr>
            <p:ph type="title"/>
          </p:nvPr>
        </p:nvSpPr>
        <p:spPr/>
        <p:txBody>
          <a:bodyPr/>
          <a:lstStyle/>
          <a:p>
            <a:r>
              <a:rPr lang="en-US"/>
              <a:t>Application + UI</a:t>
            </a:r>
          </a:p>
        </p:txBody>
      </p:sp>
      <p:sp>
        <p:nvSpPr>
          <p:cNvPr id="3" name="Content Placeholder 2">
            <a:extLst>
              <a:ext uri="{FF2B5EF4-FFF2-40B4-BE49-F238E27FC236}">
                <a16:creationId xmlns:a16="http://schemas.microsoft.com/office/drawing/2014/main" id="{B38DF720-1539-42DF-B43F-DACADC830510}"/>
              </a:ext>
            </a:extLst>
          </p:cNvPr>
          <p:cNvSpPr>
            <a:spLocks noGrp="1"/>
          </p:cNvSpPr>
          <p:nvPr>
            <p:ph idx="1"/>
          </p:nvPr>
        </p:nvSpPr>
        <p:spPr>
          <a:xfrm>
            <a:off x="838200" y="1284205"/>
            <a:ext cx="4860759" cy="4892758"/>
          </a:xfrm>
        </p:spPr>
        <p:txBody>
          <a:bodyPr vert="horz" lIns="91440" tIns="45720" rIns="91440" bIns="45720" rtlCol="0" anchor="t">
            <a:normAutofit fontScale="92500" lnSpcReduction="10000"/>
          </a:bodyPr>
          <a:lstStyle/>
          <a:p>
            <a:pPr marL="0" indent="0">
              <a:buNone/>
            </a:pPr>
            <a:r>
              <a:rPr lang="en-US"/>
              <a:t>The App is written in Kotlin (agony I hate this language) using Android Studio. Version control handled through Git.</a:t>
            </a:r>
            <a:br>
              <a:rPr lang="en-US"/>
            </a:br>
            <a:br>
              <a:rPr lang="en-US"/>
            </a:br>
            <a:r>
              <a:rPr lang="en-US"/>
              <a:t>The base UI uses a Views format with a </a:t>
            </a:r>
            <a:r>
              <a:rPr lang="en-US" err="1"/>
              <a:t>ViewModel</a:t>
            </a:r>
            <a:r>
              <a:rPr lang="en-US"/>
              <a:t> Binding. Retrospectively this could have been a MVVM based application however I was still learning the language and chose to </a:t>
            </a:r>
            <a:r>
              <a:rPr lang="en-US" err="1"/>
              <a:t>prioritise</a:t>
            </a:r>
            <a:r>
              <a:rPr lang="en-US"/>
              <a:t> the extra technical requirements over upgrading the entire project.</a:t>
            </a:r>
          </a:p>
        </p:txBody>
      </p:sp>
      <p:pic>
        <p:nvPicPr>
          <p:cNvPr id="4" name="Picture 3" descr="A screenshot of a computer program&#10;&#10;AI-generated content may be incorrect.">
            <a:extLst>
              <a:ext uri="{FF2B5EF4-FFF2-40B4-BE49-F238E27FC236}">
                <a16:creationId xmlns:a16="http://schemas.microsoft.com/office/drawing/2014/main" id="{4B065B65-8EB3-3C18-C292-1C2551AB3559}"/>
              </a:ext>
            </a:extLst>
          </p:cNvPr>
          <p:cNvPicPr>
            <a:picLocks noChangeAspect="1"/>
          </p:cNvPicPr>
          <p:nvPr/>
        </p:nvPicPr>
        <p:blipFill>
          <a:blip r:embed="rId2"/>
          <a:stretch>
            <a:fillRect/>
          </a:stretch>
        </p:blipFill>
        <p:spPr>
          <a:xfrm>
            <a:off x="5694947" y="925595"/>
            <a:ext cx="6497053" cy="3532941"/>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A8FCBCA3-94B9-9633-5F55-E00A2F6E128B}"/>
              </a:ext>
            </a:extLst>
          </p:cNvPr>
          <p:cNvPicPr>
            <a:picLocks noChangeAspect="1"/>
          </p:cNvPicPr>
          <p:nvPr/>
        </p:nvPicPr>
        <p:blipFill>
          <a:blip r:embed="rId3"/>
          <a:stretch>
            <a:fillRect/>
          </a:stretch>
        </p:blipFill>
        <p:spPr>
          <a:xfrm>
            <a:off x="5692691" y="4461460"/>
            <a:ext cx="6501565" cy="1444291"/>
          </a:xfrm>
          <a:prstGeom prst="rect">
            <a:avLst/>
          </a:prstGeom>
        </p:spPr>
      </p:pic>
    </p:spTree>
    <p:extLst>
      <p:ext uri="{BB962C8B-B14F-4D97-AF65-F5344CB8AC3E}">
        <p14:creationId xmlns:p14="http://schemas.microsoft.com/office/powerpoint/2010/main" val="3134406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E5A2D-E58B-FBEE-FBEA-5B4D535797D3}"/>
              </a:ext>
            </a:extLst>
          </p:cNvPr>
          <p:cNvSpPr>
            <a:spLocks noGrp="1"/>
          </p:cNvSpPr>
          <p:nvPr>
            <p:ph type="title"/>
          </p:nvPr>
        </p:nvSpPr>
        <p:spPr>
          <a:xfrm>
            <a:off x="684335" y="387106"/>
            <a:ext cx="4104543" cy="1325563"/>
          </a:xfrm>
        </p:spPr>
        <p:txBody>
          <a:bodyPr/>
          <a:lstStyle/>
          <a:p>
            <a:r>
              <a:rPr lang="en-US"/>
              <a:t>NFC Card Emulation</a:t>
            </a:r>
          </a:p>
        </p:txBody>
      </p:sp>
      <p:sp>
        <p:nvSpPr>
          <p:cNvPr id="3" name="Content Placeholder 2">
            <a:extLst>
              <a:ext uri="{FF2B5EF4-FFF2-40B4-BE49-F238E27FC236}">
                <a16:creationId xmlns:a16="http://schemas.microsoft.com/office/drawing/2014/main" id="{7332884D-806A-C229-6592-4E845BF414E5}"/>
              </a:ext>
            </a:extLst>
          </p:cNvPr>
          <p:cNvSpPr>
            <a:spLocks noGrp="1"/>
          </p:cNvSpPr>
          <p:nvPr>
            <p:ph idx="1"/>
          </p:nvPr>
        </p:nvSpPr>
        <p:spPr>
          <a:xfrm>
            <a:off x="317988" y="1840279"/>
            <a:ext cx="4837234" cy="4351338"/>
          </a:xfrm>
        </p:spPr>
        <p:txBody>
          <a:bodyPr vert="horz" lIns="91440" tIns="45720" rIns="91440" bIns="45720" rtlCol="0" anchor="t">
            <a:normAutofit fontScale="77500" lnSpcReduction="20000"/>
          </a:bodyPr>
          <a:lstStyle/>
          <a:p>
            <a:pPr marL="0" indent="0">
              <a:buNone/>
            </a:pPr>
            <a:r>
              <a:rPr lang="en-US"/>
              <a:t>NFC Can be handled in multiple ways however for our needs where the target device will not have the application open we require Host-based Card Emulation (HCE) where the hosting device is treated as an NFC tag rather than an Read/Write mode which is used to interact with static tags*. HCE systems only use the ISO NFC Protocol </a:t>
            </a:r>
          </a:p>
          <a:p>
            <a:pPr marL="0" indent="0">
              <a:buNone/>
            </a:pPr>
            <a:endParaRPr lang="en-US" sz="3000"/>
          </a:p>
          <a:p>
            <a:pPr marL="0" indent="0">
              <a:buNone/>
            </a:pPr>
            <a:r>
              <a:rPr lang="en-US" sz="3000"/>
              <a:t>HCE systems require an Application-ID (AID) which routes the NFC signal to the desired application, this is how Contactless payment machines can open wallet apps.</a:t>
            </a:r>
            <a:endParaRPr lang="en-US"/>
          </a:p>
          <a:p>
            <a:pPr marL="0" indent="0">
              <a:buNone/>
            </a:pPr>
            <a:endParaRPr lang="en-US"/>
          </a:p>
        </p:txBody>
      </p:sp>
      <p:pic>
        <p:nvPicPr>
          <p:cNvPr id="4" name="Picture 3" descr="Diagram with NFC reader going through an NFC controller to retrieve information from the CPU">
            <a:extLst>
              <a:ext uri="{FF2B5EF4-FFF2-40B4-BE49-F238E27FC236}">
                <a16:creationId xmlns:a16="http://schemas.microsoft.com/office/drawing/2014/main" id="{EF7EF8FD-2A4B-7051-3882-AB5B699D6F04}"/>
              </a:ext>
            </a:extLst>
          </p:cNvPr>
          <p:cNvPicPr>
            <a:picLocks noChangeAspect="1"/>
          </p:cNvPicPr>
          <p:nvPr/>
        </p:nvPicPr>
        <p:blipFill>
          <a:blip r:embed="rId2"/>
          <a:stretch>
            <a:fillRect/>
          </a:stretch>
        </p:blipFill>
        <p:spPr>
          <a:xfrm>
            <a:off x="4922227" y="75436"/>
            <a:ext cx="2743200" cy="2472165"/>
          </a:xfrm>
          <a:prstGeom prst="rect">
            <a:avLst/>
          </a:prstGeom>
        </p:spPr>
      </p:pic>
      <p:pic>
        <p:nvPicPr>
          <p:cNvPr id="5" name="Picture 4" descr="Diagram showing HCE protocol stack">
            <a:extLst>
              <a:ext uri="{FF2B5EF4-FFF2-40B4-BE49-F238E27FC236}">
                <a16:creationId xmlns:a16="http://schemas.microsoft.com/office/drawing/2014/main" id="{07677E32-7380-2623-ED9D-6A391F84D2D0}"/>
              </a:ext>
            </a:extLst>
          </p:cNvPr>
          <p:cNvPicPr>
            <a:picLocks noChangeAspect="1"/>
          </p:cNvPicPr>
          <p:nvPr/>
        </p:nvPicPr>
        <p:blipFill>
          <a:blip r:embed="rId3"/>
          <a:stretch>
            <a:fillRect/>
          </a:stretch>
        </p:blipFill>
        <p:spPr>
          <a:xfrm>
            <a:off x="5429250" y="2816470"/>
            <a:ext cx="1333500" cy="3467100"/>
          </a:xfrm>
          <a:prstGeom prst="rect">
            <a:avLst/>
          </a:prstGeom>
        </p:spPr>
      </p:pic>
      <p:pic>
        <p:nvPicPr>
          <p:cNvPr id="8" name="Picture 7" descr="A computer screen shot of a program&#10;&#10;AI-generated content may be incorrect.">
            <a:extLst>
              <a:ext uri="{FF2B5EF4-FFF2-40B4-BE49-F238E27FC236}">
                <a16:creationId xmlns:a16="http://schemas.microsoft.com/office/drawing/2014/main" id="{2B2BF535-6D33-8DC7-AC26-B007C7F72DC7}"/>
              </a:ext>
            </a:extLst>
          </p:cNvPr>
          <p:cNvPicPr>
            <a:picLocks noChangeAspect="1"/>
          </p:cNvPicPr>
          <p:nvPr/>
        </p:nvPicPr>
        <p:blipFill>
          <a:blip r:embed="rId4"/>
          <a:stretch>
            <a:fillRect/>
          </a:stretch>
        </p:blipFill>
        <p:spPr>
          <a:xfrm>
            <a:off x="7212977" y="630116"/>
            <a:ext cx="4572758" cy="3736731"/>
          </a:xfrm>
          <a:prstGeom prst="rect">
            <a:avLst/>
          </a:prstGeom>
        </p:spPr>
      </p:pic>
      <p:sp>
        <p:nvSpPr>
          <p:cNvPr id="9" name="TextBox 8">
            <a:extLst>
              <a:ext uri="{FF2B5EF4-FFF2-40B4-BE49-F238E27FC236}">
                <a16:creationId xmlns:a16="http://schemas.microsoft.com/office/drawing/2014/main" id="{77CD42D9-98A7-F323-8992-6FB8F92194D1}"/>
              </a:ext>
            </a:extLst>
          </p:cNvPr>
          <p:cNvSpPr txBox="1"/>
          <p:nvPr/>
        </p:nvSpPr>
        <p:spPr>
          <a:xfrm>
            <a:off x="7344137" y="4366225"/>
            <a:ext cx="431307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a:t>
            </a:r>
            <a:r>
              <a:rPr lang="en-US" err="1"/>
              <a:t>MyHostApduService</a:t>
            </a:r>
            <a:r>
              <a:rPr lang="en-US"/>
              <a:t> handles all HCE communications using the </a:t>
            </a:r>
            <a:r>
              <a:rPr lang="en-US" err="1"/>
              <a:t>processCommandApdu</a:t>
            </a:r>
            <a:r>
              <a:rPr lang="en-US"/>
              <a:t> function to handle the transmitted data. In this case record the ID and Send a notification. (WIP)</a:t>
            </a:r>
          </a:p>
        </p:txBody>
      </p:sp>
    </p:spTree>
    <p:extLst>
      <p:ext uri="{BB962C8B-B14F-4D97-AF65-F5344CB8AC3E}">
        <p14:creationId xmlns:p14="http://schemas.microsoft.com/office/powerpoint/2010/main" val="2784424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80347-F267-BC7A-0BD7-779F722CC6B4}"/>
              </a:ext>
            </a:extLst>
          </p:cNvPr>
          <p:cNvSpPr>
            <a:spLocks noGrp="1"/>
          </p:cNvSpPr>
          <p:nvPr>
            <p:ph type="title"/>
          </p:nvPr>
        </p:nvSpPr>
        <p:spPr>
          <a:xfrm>
            <a:off x="838200" y="365125"/>
            <a:ext cx="3899389" cy="1347543"/>
          </a:xfrm>
        </p:spPr>
        <p:txBody>
          <a:bodyPr/>
          <a:lstStyle/>
          <a:p>
            <a:r>
              <a:rPr lang="en-US"/>
              <a:t>NFC Reading</a:t>
            </a:r>
          </a:p>
        </p:txBody>
      </p:sp>
      <p:pic>
        <p:nvPicPr>
          <p:cNvPr id="4" name="Content Placeholder 3" descr="A screenshot of a computer program&#10;&#10;AI-generated content may be incorrect.">
            <a:extLst>
              <a:ext uri="{FF2B5EF4-FFF2-40B4-BE49-F238E27FC236}">
                <a16:creationId xmlns:a16="http://schemas.microsoft.com/office/drawing/2014/main" id="{78457AFE-9E24-84B9-8B9E-0125D546BB42}"/>
              </a:ext>
            </a:extLst>
          </p:cNvPr>
          <p:cNvPicPr>
            <a:picLocks noGrp="1" noChangeAspect="1"/>
          </p:cNvPicPr>
          <p:nvPr>
            <p:ph idx="1"/>
          </p:nvPr>
        </p:nvPicPr>
        <p:blipFill>
          <a:blip r:embed="rId2"/>
          <a:stretch>
            <a:fillRect/>
          </a:stretch>
        </p:blipFill>
        <p:spPr>
          <a:xfrm>
            <a:off x="819712" y="2133355"/>
            <a:ext cx="3621308" cy="4102223"/>
          </a:xfrm>
        </p:spPr>
      </p:pic>
      <p:pic>
        <p:nvPicPr>
          <p:cNvPr id="5" name="Picture 4" descr="A screen shot of a computer program&#10;&#10;AI-generated content may be incorrect.">
            <a:extLst>
              <a:ext uri="{FF2B5EF4-FFF2-40B4-BE49-F238E27FC236}">
                <a16:creationId xmlns:a16="http://schemas.microsoft.com/office/drawing/2014/main" id="{957AB9D6-62E0-EAC0-A774-09AF329F5226}"/>
              </a:ext>
            </a:extLst>
          </p:cNvPr>
          <p:cNvPicPr>
            <a:picLocks noChangeAspect="1"/>
          </p:cNvPicPr>
          <p:nvPr/>
        </p:nvPicPr>
        <p:blipFill>
          <a:blip r:embed="rId3"/>
          <a:stretch>
            <a:fillRect/>
          </a:stretch>
        </p:blipFill>
        <p:spPr>
          <a:xfrm>
            <a:off x="4440643" y="2102263"/>
            <a:ext cx="4340971" cy="4169019"/>
          </a:xfrm>
          <a:prstGeom prst="rect">
            <a:avLst/>
          </a:prstGeom>
        </p:spPr>
      </p:pic>
      <p:pic>
        <p:nvPicPr>
          <p:cNvPr id="6" name="Picture 5" descr="A computer screen with text&#10;&#10;AI-generated content may be incorrect.">
            <a:extLst>
              <a:ext uri="{FF2B5EF4-FFF2-40B4-BE49-F238E27FC236}">
                <a16:creationId xmlns:a16="http://schemas.microsoft.com/office/drawing/2014/main" id="{D43FBD22-01E7-3EBB-A5E0-F915C613262C}"/>
              </a:ext>
            </a:extLst>
          </p:cNvPr>
          <p:cNvPicPr>
            <a:picLocks noChangeAspect="1"/>
          </p:cNvPicPr>
          <p:nvPr/>
        </p:nvPicPr>
        <p:blipFill>
          <a:blip r:embed="rId4"/>
          <a:stretch>
            <a:fillRect/>
          </a:stretch>
        </p:blipFill>
        <p:spPr>
          <a:xfrm>
            <a:off x="8089655" y="3431197"/>
            <a:ext cx="4101612" cy="2076451"/>
          </a:xfrm>
          <a:prstGeom prst="rect">
            <a:avLst/>
          </a:prstGeom>
        </p:spPr>
      </p:pic>
      <p:sp>
        <p:nvSpPr>
          <p:cNvPr id="9" name="TextBox 8">
            <a:extLst>
              <a:ext uri="{FF2B5EF4-FFF2-40B4-BE49-F238E27FC236}">
                <a16:creationId xmlns:a16="http://schemas.microsoft.com/office/drawing/2014/main" id="{408C14AB-6C4E-0E9F-9A71-A42EF92B9E67}"/>
              </a:ext>
            </a:extLst>
          </p:cNvPr>
          <p:cNvSpPr txBox="1"/>
          <p:nvPr/>
        </p:nvSpPr>
        <p:spPr>
          <a:xfrm>
            <a:off x="4816728" y="384605"/>
            <a:ext cx="680385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'Hunter' device reads the HCE signal from the 'Host' device to register a 'Catch'. This is handled by the </a:t>
            </a:r>
            <a:r>
              <a:rPr lang="en-US" err="1"/>
              <a:t>NfcReaderService</a:t>
            </a:r>
            <a:r>
              <a:rPr lang="en-US"/>
              <a:t>.</a:t>
            </a:r>
            <a:br>
              <a:rPr lang="en-US"/>
            </a:br>
            <a:br>
              <a:rPr lang="en-US"/>
            </a:br>
            <a:r>
              <a:rPr lang="en-US"/>
              <a:t>During setup this is also used by the 'Host' to register each playing device to the game. (MASSIVE WIP)</a:t>
            </a:r>
          </a:p>
        </p:txBody>
      </p:sp>
    </p:spTree>
    <p:extLst>
      <p:ext uri="{BB962C8B-B14F-4D97-AF65-F5344CB8AC3E}">
        <p14:creationId xmlns:p14="http://schemas.microsoft.com/office/powerpoint/2010/main" val="794501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eon Fish in Wavy Waters">
            <a:extLst>
              <a:ext uri="{FF2B5EF4-FFF2-40B4-BE49-F238E27FC236}">
                <a16:creationId xmlns:a16="http://schemas.microsoft.com/office/drawing/2014/main" id="{1AD87013-F613-A48B-7696-4086A29C8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6572ECA-9D36-A852-E6B1-0D81095139AD}"/>
              </a:ext>
            </a:extLst>
          </p:cNvPr>
          <p:cNvSpPr/>
          <p:nvPr/>
        </p:nvSpPr>
        <p:spPr>
          <a:xfrm>
            <a:off x="3447814" y="2013261"/>
            <a:ext cx="5448580" cy="21519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284625-6A26-D974-E4CF-F66E74EE6C66}"/>
              </a:ext>
            </a:extLst>
          </p:cNvPr>
          <p:cNvSpPr>
            <a:spLocks noGrp="1"/>
          </p:cNvSpPr>
          <p:nvPr>
            <p:ph type="ctrTitle"/>
          </p:nvPr>
        </p:nvSpPr>
        <p:spPr/>
        <p:txBody>
          <a:bodyPr/>
          <a:lstStyle/>
          <a:p>
            <a:r>
              <a:rPr lang="en-GB">
                <a:latin typeface="Fat-Fish" pitchFamily="2" charset="0"/>
              </a:rPr>
              <a:t>Initial Ideation</a:t>
            </a:r>
          </a:p>
        </p:txBody>
      </p:sp>
    </p:spTree>
    <p:extLst>
      <p:ext uri="{BB962C8B-B14F-4D97-AF65-F5344CB8AC3E}">
        <p14:creationId xmlns:p14="http://schemas.microsoft.com/office/powerpoint/2010/main" val="676841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0DB0C-6B7F-CFF1-D4D2-49BB0F421177}"/>
              </a:ext>
            </a:extLst>
          </p:cNvPr>
          <p:cNvSpPr>
            <a:spLocks noGrp="1"/>
          </p:cNvSpPr>
          <p:nvPr>
            <p:ph type="title"/>
          </p:nvPr>
        </p:nvSpPr>
        <p:spPr/>
        <p:txBody>
          <a:bodyPr/>
          <a:lstStyle/>
          <a:p>
            <a:r>
              <a:rPr lang="en-GB"/>
              <a:t>Concept Sketches</a:t>
            </a:r>
          </a:p>
        </p:txBody>
      </p:sp>
      <p:sp>
        <p:nvSpPr>
          <p:cNvPr id="3" name="Content Placeholder 2">
            <a:extLst>
              <a:ext uri="{FF2B5EF4-FFF2-40B4-BE49-F238E27FC236}">
                <a16:creationId xmlns:a16="http://schemas.microsoft.com/office/drawing/2014/main" id="{CCF6C827-3C70-051B-130B-3A45914B5840}"/>
              </a:ext>
            </a:extLst>
          </p:cNvPr>
          <p:cNvSpPr>
            <a:spLocks noGrp="1"/>
          </p:cNvSpPr>
          <p:nvPr>
            <p:ph idx="1"/>
          </p:nvPr>
        </p:nvSpPr>
        <p:spPr/>
        <p:txBody>
          <a:bodyPr/>
          <a:lstStyle/>
          <a:p>
            <a:r>
              <a:rPr lang="en-GB"/>
              <a:t>Circuit Diagram</a:t>
            </a:r>
          </a:p>
          <a:p>
            <a:r>
              <a:rPr lang="en-GB"/>
              <a:t>Gameplay Diagram</a:t>
            </a:r>
          </a:p>
          <a:p>
            <a:r>
              <a:rPr lang="en-GB"/>
              <a:t>Housing + Implementation</a:t>
            </a:r>
          </a:p>
        </p:txBody>
      </p:sp>
    </p:spTree>
    <p:extLst>
      <p:ext uri="{BB962C8B-B14F-4D97-AF65-F5344CB8AC3E}">
        <p14:creationId xmlns:p14="http://schemas.microsoft.com/office/powerpoint/2010/main" val="1163460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C69CE-77C9-0191-7206-D2D1BB253DC6}"/>
              </a:ext>
            </a:extLst>
          </p:cNvPr>
          <p:cNvSpPr>
            <a:spLocks noGrp="1"/>
          </p:cNvSpPr>
          <p:nvPr>
            <p:ph type="title"/>
          </p:nvPr>
        </p:nvSpPr>
        <p:spPr/>
        <p:txBody>
          <a:bodyPr/>
          <a:lstStyle/>
          <a:p>
            <a:r>
              <a:rPr lang="en-GB"/>
              <a:t>Inspirations</a:t>
            </a:r>
          </a:p>
        </p:txBody>
      </p:sp>
      <p:sp>
        <p:nvSpPr>
          <p:cNvPr id="3" name="Content Placeholder 2">
            <a:extLst>
              <a:ext uri="{FF2B5EF4-FFF2-40B4-BE49-F238E27FC236}">
                <a16:creationId xmlns:a16="http://schemas.microsoft.com/office/drawing/2014/main" id="{4354923A-3EEE-79C5-ED0A-5D0736B2B816}"/>
              </a:ext>
            </a:extLst>
          </p:cNvPr>
          <p:cNvSpPr>
            <a:spLocks noGrp="1"/>
          </p:cNvSpPr>
          <p:nvPr>
            <p:ph idx="1"/>
          </p:nvPr>
        </p:nvSpPr>
        <p:spPr/>
        <p:txBody>
          <a:bodyPr/>
          <a:lstStyle/>
          <a:p>
            <a:r>
              <a:rPr lang="en-GB"/>
              <a:t>Lazer Tag</a:t>
            </a:r>
          </a:p>
          <a:p>
            <a:r>
              <a:rPr lang="en-GB"/>
              <a:t>Wormhole (pin game)</a:t>
            </a:r>
          </a:p>
          <a:p>
            <a:r>
              <a:rPr lang="en-GB"/>
              <a:t>Flipper Zero</a:t>
            </a:r>
          </a:p>
          <a:p>
            <a:r>
              <a:rPr lang="en-GB"/>
              <a:t>Skylanders~</a:t>
            </a:r>
          </a:p>
          <a:p>
            <a:r>
              <a:rPr lang="en-GB"/>
              <a:t>Credit Card Theft</a:t>
            </a:r>
          </a:p>
          <a:p>
            <a:endParaRPr lang="en-GB"/>
          </a:p>
        </p:txBody>
      </p:sp>
    </p:spTree>
    <p:extLst>
      <p:ext uri="{BB962C8B-B14F-4D97-AF65-F5344CB8AC3E}">
        <p14:creationId xmlns:p14="http://schemas.microsoft.com/office/powerpoint/2010/main" val="2566939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27F3E-098B-EFD2-9FA9-100C1746BEF3}"/>
              </a:ext>
            </a:extLst>
          </p:cNvPr>
          <p:cNvSpPr>
            <a:spLocks noGrp="1"/>
          </p:cNvSpPr>
          <p:nvPr>
            <p:ph type="title"/>
          </p:nvPr>
        </p:nvSpPr>
        <p:spPr/>
        <p:txBody>
          <a:bodyPr/>
          <a:lstStyle/>
          <a:p>
            <a:r>
              <a:rPr lang="en-GB"/>
              <a:t>Reasonings</a:t>
            </a:r>
          </a:p>
        </p:txBody>
      </p:sp>
      <p:sp>
        <p:nvSpPr>
          <p:cNvPr id="3" name="Content Placeholder 2">
            <a:extLst>
              <a:ext uri="{FF2B5EF4-FFF2-40B4-BE49-F238E27FC236}">
                <a16:creationId xmlns:a16="http://schemas.microsoft.com/office/drawing/2014/main" id="{6E2CD5B9-193C-9F60-DBBE-EB399BBB26BB}"/>
              </a:ext>
            </a:extLst>
          </p:cNvPr>
          <p:cNvSpPr>
            <a:spLocks noGrp="1"/>
          </p:cNvSpPr>
          <p:nvPr>
            <p:ph idx="1"/>
          </p:nvPr>
        </p:nvSpPr>
        <p:spPr/>
        <p:txBody>
          <a:bodyPr/>
          <a:lstStyle/>
          <a:p>
            <a:r>
              <a:rPr lang="en-GB"/>
              <a:t>Technically Interesting</a:t>
            </a:r>
          </a:p>
          <a:p>
            <a:r>
              <a:rPr lang="en-GB"/>
              <a:t>Entertaining</a:t>
            </a:r>
          </a:p>
          <a:p>
            <a:r>
              <a:rPr lang="en-GB"/>
              <a:t>Informative of Security</a:t>
            </a:r>
          </a:p>
          <a:p>
            <a:r>
              <a:rPr lang="en-GB"/>
              <a:t>Learning </a:t>
            </a:r>
            <a:r>
              <a:rPr lang="en-GB" err="1"/>
              <a:t>CySec</a:t>
            </a:r>
            <a:r>
              <a:rPr lang="en-GB"/>
              <a:t> concepts and product design</a:t>
            </a:r>
          </a:p>
        </p:txBody>
      </p:sp>
    </p:spTree>
    <p:extLst>
      <p:ext uri="{BB962C8B-B14F-4D97-AF65-F5344CB8AC3E}">
        <p14:creationId xmlns:p14="http://schemas.microsoft.com/office/powerpoint/2010/main" val="668455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BDF4D-D737-419B-8F3D-6A055B310494}"/>
              </a:ext>
            </a:extLst>
          </p:cNvPr>
          <p:cNvSpPr>
            <a:spLocks noGrp="1"/>
          </p:cNvSpPr>
          <p:nvPr>
            <p:ph type="title"/>
          </p:nvPr>
        </p:nvSpPr>
        <p:spPr/>
        <p:txBody>
          <a:bodyPr/>
          <a:lstStyle/>
          <a:p>
            <a:r>
              <a:rPr lang="en-GB"/>
              <a:t>Collaborations and Learning Developments</a:t>
            </a:r>
          </a:p>
        </p:txBody>
      </p:sp>
      <p:sp>
        <p:nvSpPr>
          <p:cNvPr id="3" name="Content Placeholder 2">
            <a:extLst>
              <a:ext uri="{FF2B5EF4-FFF2-40B4-BE49-F238E27FC236}">
                <a16:creationId xmlns:a16="http://schemas.microsoft.com/office/drawing/2014/main" id="{2C9B449F-A033-ABCE-1C3A-A7FF778937ED}"/>
              </a:ext>
            </a:extLst>
          </p:cNvPr>
          <p:cNvSpPr>
            <a:spLocks noGrp="1"/>
          </p:cNvSpPr>
          <p:nvPr>
            <p:ph idx="1"/>
          </p:nvPr>
        </p:nvSpPr>
        <p:spPr/>
        <p:txBody>
          <a:bodyPr/>
          <a:lstStyle/>
          <a:p>
            <a:r>
              <a:rPr lang="en-GB"/>
              <a:t>Electronics and Programming for RFID</a:t>
            </a:r>
          </a:p>
          <a:p>
            <a:r>
              <a:rPr lang="en-GB" err="1"/>
              <a:t>CySec</a:t>
            </a:r>
            <a:r>
              <a:rPr lang="en-GB"/>
              <a:t> Soc/Department, informing on RFID crime</a:t>
            </a:r>
          </a:p>
          <a:p>
            <a:r>
              <a:rPr lang="en-GB"/>
              <a:t>Game Design (Sport)</a:t>
            </a:r>
          </a:p>
          <a:p>
            <a:r>
              <a:rPr lang="en-GB"/>
              <a:t>Product Design</a:t>
            </a:r>
          </a:p>
          <a:p>
            <a:r>
              <a:rPr lang="en-GB"/>
              <a:t>Law/Ethics – Protecting from Misuse</a:t>
            </a:r>
          </a:p>
          <a:p>
            <a:r>
              <a:rPr lang="en-GB"/>
              <a:t>Textiles/Fashion?</a:t>
            </a:r>
          </a:p>
          <a:p>
            <a:endParaRPr lang="en-GB"/>
          </a:p>
        </p:txBody>
      </p:sp>
    </p:spTree>
    <p:extLst>
      <p:ext uri="{BB962C8B-B14F-4D97-AF65-F5344CB8AC3E}">
        <p14:creationId xmlns:p14="http://schemas.microsoft.com/office/powerpoint/2010/main" val="668529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eon Fish in Wavy Waters">
            <a:extLst>
              <a:ext uri="{FF2B5EF4-FFF2-40B4-BE49-F238E27FC236}">
                <a16:creationId xmlns:a16="http://schemas.microsoft.com/office/drawing/2014/main" id="{D1A55FC1-4B64-4252-9E59-71FADAC76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8B8387B-F9B3-013A-CF7C-F282E06AB242}"/>
              </a:ext>
            </a:extLst>
          </p:cNvPr>
          <p:cNvSpPr/>
          <p:nvPr/>
        </p:nvSpPr>
        <p:spPr>
          <a:xfrm>
            <a:off x="3374288" y="2033313"/>
            <a:ext cx="5448580" cy="21519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F23F7-8A6C-2B35-972B-8163D9950818}"/>
              </a:ext>
            </a:extLst>
          </p:cNvPr>
          <p:cNvSpPr>
            <a:spLocks noGrp="1"/>
          </p:cNvSpPr>
          <p:nvPr>
            <p:ph type="ctrTitle"/>
          </p:nvPr>
        </p:nvSpPr>
        <p:spPr/>
        <p:txBody>
          <a:bodyPr/>
          <a:lstStyle/>
          <a:p>
            <a:r>
              <a:rPr lang="en-GB">
                <a:latin typeface="Fat-Fish" pitchFamily="2" charset="0"/>
              </a:rPr>
              <a:t>Logo/Branding</a:t>
            </a:r>
          </a:p>
        </p:txBody>
      </p:sp>
    </p:spTree>
    <p:extLst>
      <p:ext uri="{BB962C8B-B14F-4D97-AF65-F5344CB8AC3E}">
        <p14:creationId xmlns:p14="http://schemas.microsoft.com/office/powerpoint/2010/main" val="1806810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E524B-77A5-876E-83EF-1ABD128FFEDF}"/>
              </a:ext>
            </a:extLst>
          </p:cNvPr>
          <p:cNvSpPr>
            <a:spLocks noGrp="1"/>
          </p:cNvSpPr>
          <p:nvPr>
            <p:ph type="title"/>
          </p:nvPr>
        </p:nvSpPr>
        <p:spPr/>
        <p:txBody>
          <a:bodyPr/>
          <a:lstStyle/>
          <a:p>
            <a:r>
              <a:rPr lang="en-GB"/>
              <a:t>Inspirations</a:t>
            </a:r>
          </a:p>
        </p:txBody>
      </p:sp>
      <p:pic>
        <p:nvPicPr>
          <p:cNvPr id="8" name="Picture 7">
            <a:extLst>
              <a:ext uri="{FF2B5EF4-FFF2-40B4-BE49-F238E27FC236}">
                <a16:creationId xmlns:a16="http://schemas.microsoft.com/office/drawing/2014/main" id="{2C31D52E-5B66-CCEB-897C-938282F735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6959" y="1445455"/>
            <a:ext cx="3019847" cy="3038900"/>
          </a:xfrm>
          <a:prstGeom prst="rect">
            <a:avLst/>
          </a:prstGeom>
        </p:spPr>
      </p:pic>
      <p:pic>
        <p:nvPicPr>
          <p:cNvPr id="10" name="Picture 9">
            <a:extLst>
              <a:ext uri="{FF2B5EF4-FFF2-40B4-BE49-F238E27FC236}">
                <a16:creationId xmlns:a16="http://schemas.microsoft.com/office/drawing/2014/main" id="{C6D7B1AB-DBB4-DCB7-B31F-26D897A91E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9068" y="2847981"/>
            <a:ext cx="3277902" cy="3272748"/>
          </a:xfrm>
          <a:prstGeom prst="rect">
            <a:avLst/>
          </a:prstGeom>
        </p:spPr>
      </p:pic>
      <p:pic>
        <p:nvPicPr>
          <p:cNvPr id="12" name="Picture 11">
            <a:extLst>
              <a:ext uri="{FF2B5EF4-FFF2-40B4-BE49-F238E27FC236}">
                <a16:creationId xmlns:a16="http://schemas.microsoft.com/office/drawing/2014/main" id="{064A17AE-5DDB-5074-2D94-87EB7D3756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4332" y="1912923"/>
            <a:ext cx="2520700" cy="2524626"/>
          </a:xfrm>
          <a:prstGeom prst="rect">
            <a:avLst/>
          </a:prstGeom>
        </p:spPr>
      </p:pic>
    </p:spTree>
    <p:extLst>
      <p:ext uri="{BB962C8B-B14F-4D97-AF65-F5344CB8AC3E}">
        <p14:creationId xmlns:p14="http://schemas.microsoft.com/office/powerpoint/2010/main" val="15006907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44300849-2881-4dcc-a888-6ac6667f27e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14A0EFE862C9E4896BC66EA0AD3ED37" ma:contentTypeVersion="6" ma:contentTypeDescription="Create a new document." ma:contentTypeScope="" ma:versionID="002361f9bba4900d8db37cf0ea409a62">
  <xsd:schema xmlns:xsd="http://www.w3.org/2001/XMLSchema" xmlns:xs="http://www.w3.org/2001/XMLSchema" xmlns:p="http://schemas.microsoft.com/office/2006/metadata/properties" xmlns:ns3="44300849-2881-4dcc-a888-6ac6667f27ea" targetNamespace="http://schemas.microsoft.com/office/2006/metadata/properties" ma:root="true" ma:fieldsID="4956cac2adc9f79ddfdc1bb4f261ef57" ns3:_="">
    <xsd:import namespace="44300849-2881-4dcc-a888-6ac6667f27ea"/>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300849-2881-4dcc-a888-6ac6667f27ea"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3C4113-AB16-4244-AEAE-4AD9EA5AB9A3}">
  <ds:schemaRefs>
    <ds:schemaRef ds:uri="44300849-2881-4dcc-a888-6ac6667f27e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BFC0549-2CA8-44FB-869A-5E4F832DE687}">
  <ds:schemaRefs>
    <ds:schemaRef ds:uri="44300849-2881-4dcc-a888-6ac6667f27e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DFC7700-FAEF-47B8-A866-397AEF36655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22</Slides>
  <Notes>0</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Phish Phingers</vt:lpstr>
      <vt:lpstr>Making Credit Card Theft Fun (and not illegal)</vt:lpstr>
      <vt:lpstr>Initial Ideation</vt:lpstr>
      <vt:lpstr>Concept Sketches</vt:lpstr>
      <vt:lpstr>Inspirations</vt:lpstr>
      <vt:lpstr>Reasonings</vt:lpstr>
      <vt:lpstr>Collaborations and Learning Developments</vt:lpstr>
      <vt:lpstr>Logo/Branding</vt:lpstr>
      <vt:lpstr>Inspirations</vt:lpstr>
      <vt:lpstr>Inspirations</vt:lpstr>
      <vt:lpstr>Colour Scheme</vt:lpstr>
      <vt:lpstr>Our logo</vt:lpstr>
      <vt:lpstr>Design/Layout</vt:lpstr>
      <vt:lpstr>Prototyping Layout</vt:lpstr>
      <vt:lpstr>Prototyping Design</vt:lpstr>
      <vt:lpstr>Assets</vt:lpstr>
      <vt:lpstr>Animation</vt:lpstr>
      <vt:lpstr>Final Animation</vt:lpstr>
      <vt:lpstr>Technical</vt:lpstr>
      <vt:lpstr>Application + UI</vt:lpstr>
      <vt:lpstr>NFC Card Emulation</vt:lpstr>
      <vt:lpstr>NFC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Aph Coffey-Brittain (scb1n24)</dc:creator>
  <cp:revision>204</cp:revision>
  <dcterms:created xsi:type="dcterms:W3CDTF">2025-03-03T13:13:09Z</dcterms:created>
  <dcterms:modified xsi:type="dcterms:W3CDTF">2025-05-21T08:05:01Z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0x010100414A0EFE862C9E4896BC66EA0AD3ED37</vt:lpwstr>
  </property>
</Properties>
</file>